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67" r:id="rId5"/>
    <p:sldId id="266" r:id="rId6"/>
    <p:sldId id="256" r:id="rId7"/>
    <p:sldId id="301" r:id="rId8"/>
    <p:sldId id="284" r:id="rId9"/>
    <p:sldId id="343" r:id="rId10"/>
    <p:sldId id="353" r:id="rId11"/>
    <p:sldId id="357" r:id="rId12"/>
    <p:sldId id="330" r:id="rId13"/>
    <p:sldId id="285" r:id="rId14"/>
    <p:sldId id="350" r:id="rId15"/>
    <p:sldId id="342" r:id="rId16"/>
    <p:sldId id="333" r:id="rId17"/>
    <p:sldId id="334" r:id="rId18"/>
    <p:sldId id="335" r:id="rId19"/>
    <p:sldId id="358" r:id="rId20"/>
    <p:sldId id="336" r:id="rId21"/>
    <p:sldId id="337" r:id="rId22"/>
    <p:sldId id="33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6429"/>
    <a:srgbClr val="FF7B21"/>
    <a:srgbClr val="79A6FF"/>
    <a:srgbClr val="699BFF"/>
    <a:srgbClr val="5594F1"/>
    <a:srgbClr val="578FFF"/>
    <a:srgbClr val="FFA733"/>
    <a:srgbClr val="E1002B"/>
    <a:srgbClr val="A21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327" autoAdjust="0"/>
  </p:normalViewPr>
  <p:slideViewPr>
    <p:cSldViewPr snapToGrid="0" snapToObjects="1">
      <p:cViewPr>
        <p:scale>
          <a:sx n="80" d="100"/>
          <a:sy n="80" d="100"/>
        </p:scale>
        <p:origin x="-876" y="-31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DFC25-44AE-44F9-871E-C4D2AABB40EE}" type="doc">
      <dgm:prSet loTypeId="urn:microsoft.com/office/officeart/2005/8/layout/process4" loCatId="list" qsTypeId="urn:microsoft.com/office/officeart/2005/8/quickstyle/3d3" qsCatId="3D" csTypeId="urn:microsoft.com/office/officeart/2005/8/colors/accent5_2" csCatId="accent5" phldr="1"/>
      <dgm:spPr/>
    </dgm:pt>
    <dgm:pt modelId="{DD971539-A189-444B-A674-63F4E4A1A8D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500" b="1" dirty="0" smtClean="0"/>
            <a:t>Юридические лица</a:t>
          </a:r>
          <a:endParaRPr lang="ru-RU" sz="2500" b="1" dirty="0"/>
        </a:p>
      </dgm:t>
    </dgm:pt>
    <dgm:pt modelId="{810C90DB-14DA-4A47-A18E-37A57050B75E}" type="parTrans" cxnId="{2F54CCEA-0666-48FB-BBD3-82942949B597}">
      <dgm:prSet/>
      <dgm:spPr/>
      <dgm:t>
        <a:bodyPr/>
        <a:lstStyle/>
        <a:p>
          <a:endParaRPr lang="ru-RU"/>
        </a:p>
      </dgm:t>
    </dgm:pt>
    <dgm:pt modelId="{8311A255-24C2-45C4-AE49-E67632A97262}" type="sibTrans" cxnId="{2F54CCEA-0666-48FB-BBD3-82942949B597}">
      <dgm:prSet/>
      <dgm:spPr/>
      <dgm:t>
        <a:bodyPr/>
        <a:lstStyle/>
        <a:p>
          <a:endParaRPr lang="ru-RU"/>
        </a:p>
      </dgm:t>
    </dgm:pt>
    <dgm:pt modelId="{E958CF9C-034C-41A1-B122-4C2CCB93393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500" b="1" dirty="0" smtClean="0"/>
            <a:t>Индивидуальные предприниматели</a:t>
          </a:r>
          <a:endParaRPr lang="ru-RU" sz="2500" b="1" dirty="0"/>
        </a:p>
      </dgm:t>
    </dgm:pt>
    <dgm:pt modelId="{F14EC8AF-771C-4809-AAB7-B1C56DEC0437}" type="parTrans" cxnId="{F5B1A955-B986-4DC6-AA75-37DC47E9687B}">
      <dgm:prSet/>
      <dgm:spPr/>
      <dgm:t>
        <a:bodyPr/>
        <a:lstStyle/>
        <a:p>
          <a:endParaRPr lang="ru-RU"/>
        </a:p>
      </dgm:t>
    </dgm:pt>
    <dgm:pt modelId="{F3B9B556-D2EE-4E81-8852-56FB7362C357}" type="sibTrans" cxnId="{F5B1A955-B986-4DC6-AA75-37DC47E9687B}">
      <dgm:prSet/>
      <dgm:spPr/>
      <dgm:t>
        <a:bodyPr/>
        <a:lstStyle/>
        <a:p>
          <a:endParaRPr lang="ru-RU"/>
        </a:p>
      </dgm:t>
    </dgm:pt>
    <dgm:pt modelId="{E6D29D45-C181-4599-91F4-F7B12618A380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2400" b="1" cap="all" baseline="0" dirty="0" smtClean="0"/>
            <a:t>Предоставляющие услуги гостиниц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2400" b="1" cap="all" baseline="0" dirty="0" smtClean="0"/>
            <a:t>и аналогичных им коллективных средств размещения и специализированных коллективных средств размещения</a:t>
          </a:r>
          <a:endParaRPr lang="ru-RU" sz="2400" b="1" cap="all" baseline="0" dirty="0"/>
        </a:p>
      </dgm:t>
    </dgm:pt>
    <dgm:pt modelId="{60C72131-AFCD-4ABA-8576-312050038FAC}" type="parTrans" cxnId="{596F38F6-5621-4966-9360-280CD8A27234}">
      <dgm:prSet/>
      <dgm:spPr/>
      <dgm:t>
        <a:bodyPr/>
        <a:lstStyle/>
        <a:p>
          <a:endParaRPr lang="ru-RU"/>
        </a:p>
      </dgm:t>
    </dgm:pt>
    <dgm:pt modelId="{E9A7E665-4331-4B07-8C06-54DEE0507610}" type="sibTrans" cxnId="{596F38F6-5621-4966-9360-280CD8A27234}">
      <dgm:prSet/>
      <dgm:spPr/>
      <dgm:t>
        <a:bodyPr/>
        <a:lstStyle/>
        <a:p>
          <a:endParaRPr lang="ru-RU"/>
        </a:p>
      </dgm:t>
    </dgm:pt>
    <dgm:pt modelId="{AC30A9B7-7E88-430C-93AA-2D0731022BBB}" type="pres">
      <dgm:prSet presAssocID="{808DFC25-44AE-44F9-871E-C4D2AABB40EE}" presName="Name0" presStyleCnt="0">
        <dgm:presLayoutVars>
          <dgm:dir/>
          <dgm:animLvl val="lvl"/>
          <dgm:resizeHandles val="exact"/>
        </dgm:presLayoutVars>
      </dgm:prSet>
      <dgm:spPr/>
    </dgm:pt>
    <dgm:pt modelId="{A7FE0BA5-2932-48B0-9624-8D370FDF381E}" type="pres">
      <dgm:prSet presAssocID="{E6D29D45-C181-4599-91F4-F7B12618A380}" presName="boxAndChildren" presStyleCnt="0"/>
      <dgm:spPr/>
    </dgm:pt>
    <dgm:pt modelId="{67B007A5-203E-4277-92EE-CA236AF340ED}" type="pres">
      <dgm:prSet presAssocID="{E6D29D45-C181-4599-91F4-F7B12618A380}" presName="parentTextBox" presStyleLbl="node1" presStyleIdx="0" presStyleCnt="3" custScaleY="132483" custLinFactNeighborY="-92883"/>
      <dgm:spPr/>
      <dgm:t>
        <a:bodyPr/>
        <a:lstStyle/>
        <a:p>
          <a:endParaRPr lang="ru-RU"/>
        </a:p>
      </dgm:t>
    </dgm:pt>
    <dgm:pt modelId="{6CE9EF46-E722-473C-BF63-AAD017930891}" type="pres">
      <dgm:prSet presAssocID="{F3B9B556-D2EE-4E81-8852-56FB7362C357}" presName="sp" presStyleCnt="0"/>
      <dgm:spPr/>
    </dgm:pt>
    <dgm:pt modelId="{513DA69C-270B-4CDC-BF96-D66829672F10}" type="pres">
      <dgm:prSet presAssocID="{E958CF9C-034C-41A1-B122-4C2CCB93393B}" presName="arrowAndChildren" presStyleCnt="0"/>
      <dgm:spPr/>
    </dgm:pt>
    <dgm:pt modelId="{6BA0A2BF-6B3F-499E-B5CE-9515CF01DE63}" type="pres">
      <dgm:prSet presAssocID="{E958CF9C-034C-41A1-B122-4C2CCB93393B}" presName="parentTextArrow" presStyleLbl="node1" presStyleIdx="1" presStyleCnt="3" custScaleX="39993" custScaleY="63699" custLinFactNeighborX="24828" custLinFactNeighborY="-63224"/>
      <dgm:spPr/>
      <dgm:t>
        <a:bodyPr/>
        <a:lstStyle/>
        <a:p>
          <a:endParaRPr lang="ru-RU"/>
        </a:p>
      </dgm:t>
    </dgm:pt>
    <dgm:pt modelId="{A8C13282-BB87-4FC8-8C03-9E9B1F98A727}" type="pres">
      <dgm:prSet presAssocID="{8311A255-24C2-45C4-AE49-E67632A97262}" presName="sp" presStyleCnt="0"/>
      <dgm:spPr/>
    </dgm:pt>
    <dgm:pt modelId="{3B977325-8C51-4415-A012-826B642E63D8}" type="pres">
      <dgm:prSet presAssocID="{DD971539-A189-444B-A674-63F4E4A1A8D6}" presName="arrowAndChildren" presStyleCnt="0"/>
      <dgm:spPr/>
    </dgm:pt>
    <dgm:pt modelId="{DA66A57E-9A27-4F33-BD55-80790D44F8AE}" type="pres">
      <dgm:prSet presAssocID="{DD971539-A189-444B-A674-63F4E4A1A8D6}" presName="parentTextArrow" presStyleLbl="node1" presStyleIdx="2" presStyleCnt="3" custScaleX="40812" custScaleY="64120" custLinFactNeighborX="-25310" custLinFactNeighborY="-80"/>
      <dgm:spPr/>
      <dgm:t>
        <a:bodyPr/>
        <a:lstStyle/>
        <a:p>
          <a:endParaRPr lang="ru-RU"/>
        </a:p>
      </dgm:t>
    </dgm:pt>
  </dgm:ptLst>
  <dgm:cxnLst>
    <dgm:cxn modelId="{A8D078FC-C85A-4ABA-8C1D-C8F71ED06124}" type="presOf" srcId="{E958CF9C-034C-41A1-B122-4C2CCB93393B}" destId="{6BA0A2BF-6B3F-499E-B5CE-9515CF01DE63}" srcOrd="0" destOrd="0" presId="urn:microsoft.com/office/officeart/2005/8/layout/process4"/>
    <dgm:cxn modelId="{F5B1A955-B986-4DC6-AA75-37DC47E9687B}" srcId="{808DFC25-44AE-44F9-871E-C4D2AABB40EE}" destId="{E958CF9C-034C-41A1-B122-4C2CCB93393B}" srcOrd="1" destOrd="0" parTransId="{F14EC8AF-771C-4809-AAB7-B1C56DEC0437}" sibTransId="{F3B9B556-D2EE-4E81-8852-56FB7362C357}"/>
    <dgm:cxn modelId="{6771FAEA-B3D0-41A5-A6FD-6EF253800865}" type="presOf" srcId="{808DFC25-44AE-44F9-871E-C4D2AABB40EE}" destId="{AC30A9B7-7E88-430C-93AA-2D0731022BBB}" srcOrd="0" destOrd="0" presId="urn:microsoft.com/office/officeart/2005/8/layout/process4"/>
    <dgm:cxn modelId="{ED534E92-FD74-476D-9BCD-1167B9A44892}" type="presOf" srcId="{E6D29D45-C181-4599-91F4-F7B12618A380}" destId="{67B007A5-203E-4277-92EE-CA236AF340ED}" srcOrd="0" destOrd="0" presId="urn:microsoft.com/office/officeart/2005/8/layout/process4"/>
    <dgm:cxn modelId="{08164334-4DE7-45B9-9949-052F26097A97}" type="presOf" srcId="{DD971539-A189-444B-A674-63F4E4A1A8D6}" destId="{DA66A57E-9A27-4F33-BD55-80790D44F8AE}" srcOrd="0" destOrd="0" presId="urn:microsoft.com/office/officeart/2005/8/layout/process4"/>
    <dgm:cxn modelId="{2F54CCEA-0666-48FB-BBD3-82942949B597}" srcId="{808DFC25-44AE-44F9-871E-C4D2AABB40EE}" destId="{DD971539-A189-444B-A674-63F4E4A1A8D6}" srcOrd="0" destOrd="0" parTransId="{810C90DB-14DA-4A47-A18E-37A57050B75E}" sibTransId="{8311A255-24C2-45C4-AE49-E67632A97262}"/>
    <dgm:cxn modelId="{596F38F6-5621-4966-9360-280CD8A27234}" srcId="{808DFC25-44AE-44F9-871E-C4D2AABB40EE}" destId="{E6D29D45-C181-4599-91F4-F7B12618A380}" srcOrd="2" destOrd="0" parTransId="{60C72131-AFCD-4ABA-8576-312050038FAC}" sibTransId="{E9A7E665-4331-4B07-8C06-54DEE0507610}"/>
    <dgm:cxn modelId="{6083A205-F0E0-42C2-871C-CD0C4ADBA84A}" type="presParOf" srcId="{AC30A9B7-7E88-430C-93AA-2D0731022BBB}" destId="{A7FE0BA5-2932-48B0-9624-8D370FDF381E}" srcOrd="0" destOrd="0" presId="urn:microsoft.com/office/officeart/2005/8/layout/process4"/>
    <dgm:cxn modelId="{F4737879-BBF6-4E94-B468-FE8095D3C423}" type="presParOf" srcId="{A7FE0BA5-2932-48B0-9624-8D370FDF381E}" destId="{67B007A5-203E-4277-92EE-CA236AF340ED}" srcOrd="0" destOrd="0" presId="urn:microsoft.com/office/officeart/2005/8/layout/process4"/>
    <dgm:cxn modelId="{12768824-2AA7-45AE-B15A-49D269F65262}" type="presParOf" srcId="{AC30A9B7-7E88-430C-93AA-2D0731022BBB}" destId="{6CE9EF46-E722-473C-BF63-AAD017930891}" srcOrd="1" destOrd="0" presId="urn:microsoft.com/office/officeart/2005/8/layout/process4"/>
    <dgm:cxn modelId="{3397115B-FB9B-4526-ACFC-8DA7A0746C31}" type="presParOf" srcId="{AC30A9B7-7E88-430C-93AA-2D0731022BBB}" destId="{513DA69C-270B-4CDC-BF96-D66829672F10}" srcOrd="2" destOrd="0" presId="urn:microsoft.com/office/officeart/2005/8/layout/process4"/>
    <dgm:cxn modelId="{4549D1F9-9EDF-4B37-9255-5464E613A0E7}" type="presParOf" srcId="{513DA69C-270B-4CDC-BF96-D66829672F10}" destId="{6BA0A2BF-6B3F-499E-B5CE-9515CF01DE63}" srcOrd="0" destOrd="0" presId="urn:microsoft.com/office/officeart/2005/8/layout/process4"/>
    <dgm:cxn modelId="{20701725-A863-402E-BFA5-837F67C7A2F6}" type="presParOf" srcId="{AC30A9B7-7E88-430C-93AA-2D0731022BBB}" destId="{A8C13282-BB87-4FC8-8C03-9E9B1F98A727}" srcOrd="3" destOrd="0" presId="urn:microsoft.com/office/officeart/2005/8/layout/process4"/>
    <dgm:cxn modelId="{5EE69B76-F1F8-4656-B998-74AAA1E85114}" type="presParOf" srcId="{AC30A9B7-7E88-430C-93AA-2D0731022BBB}" destId="{3B977325-8C51-4415-A012-826B642E63D8}" srcOrd="4" destOrd="0" presId="urn:microsoft.com/office/officeart/2005/8/layout/process4"/>
    <dgm:cxn modelId="{21F80399-AB22-44D8-B646-F803BA8F9C27}" type="presParOf" srcId="{3B977325-8C51-4415-A012-826B642E63D8}" destId="{DA66A57E-9A27-4F33-BD55-80790D44F8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84B71-A28E-43F3-97EB-47543576E1AD}" type="doc">
      <dgm:prSet loTypeId="urn:microsoft.com/office/officeart/2005/8/layout/hList1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B66D412-16C7-4C66-8B5C-3E62404AD27B}">
      <dgm:prSet phldrT="[Текст]"/>
      <dgm:spPr/>
      <dgm:t>
        <a:bodyPr/>
        <a:lstStyle/>
        <a:p>
          <a:r>
            <a:rPr lang="ru-RU" b="1" dirty="0" smtClean="0"/>
            <a:t>Гостиницы и аналогичные средства размещения</a:t>
          </a:r>
          <a:endParaRPr lang="ru-RU" b="1" dirty="0"/>
        </a:p>
      </dgm:t>
    </dgm:pt>
    <dgm:pt modelId="{8949AD41-B34C-44BA-A6FD-A28A4167A6B3}" type="parTrans" cxnId="{F09C63B8-1C65-4266-99E3-7CFDF59FC48E}">
      <dgm:prSet/>
      <dgm:spPr/>
      <dgm:t>
        <a:bodyPr/>
        <a:lstStyle/>
        <a:p>
          <a:endParaRPr lang="ru-RU"/>
        </a:p>
      </dgm:t>
    </dgm:pt>
    <dgm:pt modelId="{03473C58-F5AF-4710-93BA-793DE9186469}" type="sibTrans" cxnId="{F09C63B8-1C65-4266-99E3-7CFDF59FC48E}">
      <dgm:prSet/>
      <dgm:spPr/>
      <dgm:t>
        <a:bodyPr/>
        <a:lstStyle/>
        <a:p>
          <a:endParaRPr lang="ru-RU"/>
        </a:p>
      </dgm:t>
    </dgm:pt>
    <dgm:pt modelId="{EEF99A86-1DEA-4EC9-AA54-2E19F845B9E4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24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Гостиница (отель)</a:t>
          </a:r>
          <a:endParaRPr lang="ru-RU" sz="2400" baseline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6C67BC8-F3DC-41F7-8F19-1B8B9334A978}" type="parTrans" cxnId="{9CBB5930-B650-4275-BF22-71747926B853}">
      <dgm:prSet/>
      <dgm:spPr/>
      <dgm:t>
        <a:bodyPr/>
        <a:lstStyle/>
        <a:p>
          <a:endParaRPr lang="ru-RU"/>
        </a:p>
      </dgm:t>
    </dgm:pt>
    <dgm:pt modelId="{378789BC-CAB8-414F-81A4-234B98DC3BB4}" type="sibTrans" cxnId="{9CBB5930-B650-4275-BF22-71747926B853}">
      <dgm:prSet/>
      <dgm:spPr/>
      <dgm:t>
        <a:bodyPr/>
        <a:lstStyle/>
        <a:p>
          <a:endParaRPr lang="ru-RU"/>
        </a:p>
      </dgm:t>
    </dgm:pt>
    <dgm:pt modelId="{6E31E0BD-B7C5-42ED-9038-AF86F30D8C0A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24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Мотель</a:t>
          </a:r>
          <a:endParaRPr lang="ru-RU" sz="2400" baseline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B629507-2D87-47CB-9BD9-82BE9D412A97}" type="parTrans" cxnId="{0FEC7652-0292-4E59-9899-64CFE047B794}">
      <dgm:prSet/>
      <dgm:spPr/>
      <dgm:t>
        <a:bodyPr/>
        <a:lstStyle/>
        <a:p>
          <a:endParaRPr lang="ru-RU"/>
        </a:p>
      </dgm:t>
    </dgm:pt>
    <dgm:pt modelId="{CEC3723A-862D-43B4-9308-EEA508A33E05}" type="sibTrans" cxnId="{0FEC7652-0292-4E59-9899-64CFE047B794}">
      <dgm:prSet/>
      <dgm:spPr/>
      <dgm:t>
        <a:bodyPr/>
        <a:lstStyle/>
        <a:p>
          <a:endParaRPr lang="ru-RU"/>
        </a:p>
      </dgm:t>
    </dgm:pt>
    <dgm:pt modelId="{6A0CC59E-F920-464A-95FD-C794807F144A}">
      <dgm:prSet phldrT="[Текст]"/>
      <dgm:spPr/>
      <dgm:t>
        <a:bodyPr/>
        <a:lstStyle/>
        <a:p>
          <a:r>
            <a:rPr lang="ru-RU" b="1" dirty="0" smtClean="0"/>
            <a:t>Специализированные средства размещения</a:t>
          </a:r>
          <a:endParaRPr lang="ru-RU" b="1" dirty="0"/>
        </a:p>
      </dgm:t>
    </dgm:pt>
    <dgm:pt modelId="{E2875DA7-E130-4639-B070-6FABECB0ABFF}" type="parTrans" cxnId="{7A0D0EB3-3896-44CD-9EF7-789A3266FEBF}">
      <dgm:prSet/>
      <dgm:spPr/>
      <dgm:t>
        <a:bodyPr/>
        <a:lstStyle/>
        <a:p>
          <a:endParaRPr lang="ru-RU"/>
        </a:p>
      </dgm:t>
    </dgm:pt>
    <dgm:pt modelId="{E79EBB9B-374B-4FF1-9AB6-83377CAA30BF}" type="sibTrans" cxnId="{7A0D0EB3-3896-44CD-9EF7-789A3266FEBF}">
      <dgm:prSet/>
      <dgm:spPr/>
      <dgm:t>
        <a:bodyPr/>
        <a:lstStyle/>
        <a:p>
          <a:endParaRPr lang="ru-RU"/>
        </a:p>
      </dgm:t>
    </dgm:pt>
    <dgm:pt modelId="{02806E70-2F96-4F25-98C3-D5B074CE2FBB}">
      <dgm:prSet phldrT="[Текст]"/>
      <dgm:spPr/>
      <dgm:t>
        <a:bodyPr/>
        <a:lstStyle/>
        <a:p>
          <a:r>
            <a:rPr lang="ru-RU" sz="24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Санаторно-курортные организации</a:t>
          </a:r>
          <a:endParaRPr lang="ru-RU" sz="2400" baseline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644CF53-9B2D-41E7-84FD-359CEA0B8320}" type="parTrans" cxnId="{6312B21B-EC27-429A-B54D-6480BBCE9746}">
      <dgm:prSet/>
      <dgm:spPr/>
      <dgm:t>
        <a:bodyPr/>
        <a:lstStyle/>
        <a:p>
          <a:endParaRPr lang="ru-RU"/>
        </a:p>
      </dgm:t>
    </dgm:pt>
    <dgm:pt modelId="{007D4138-F271-47F3-AA11-5F5DA58F621F}" type="sibTrans" cxnId="{6312B21B-EC27-429A-B54D-6480BBCE9746}">
      <dgm:prSet/>
      <dgm:spPr/>
      <dgm:t>
        <a:bodyPr/>
        <a:lstStyle/>
        <a:p>
          <a:endParaRPr lang="ru-RU"/>
        </a:p>
      </dgm:t>
    </dgm:pt>
    <dgm:pt modelId="{220946D8-C192-485F-8522-8D74D943A0CD}">
      <dgm:prSet phldrT="[Текст]" custT="1"/>
      <dgm:spPr/>
      <dgm:t>
        <a:bodyPr/>
        <a:lstStyle/>
        <a:p>
          <a:r>
            <a:rPr lang="ru-RU" sz="24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Организации отдыха </a:t>
          </a:r>
          <a:r>
            <a:rPr lang="ru-RU" sz="18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Дом отдыха   </a:t>
          </a:r>
          <a:br>
            <a:rPr lang="ru-RU" sz="18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8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Пансионат            </a:t>
          </a:r>
          <a:br>
            <a:rPr lang="ru-RU" sz="18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8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Кемпинг                   </a:t>
          </a:r>
          <a:br>
            <a:rPr lang="ru-RU" sz="18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8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База отдыха          </a:t>
          </a:r>
          <a:br>
            <a:rPr lang="ru-RU" sz="18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8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Туристская база                                                              Другая организация отдыха  (включая загородные оздоровительные лагеря)</a:t>
          </a:r>
          <a:endParaRPr lang="ru-RU" sz="1800" baseline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4A3074C-D042-4C4C-9297-3DB8EE71B0B0}" type="parTrans" cxnId="{17B1C3A4-4471-4E45-8995-275DB0653231}">
      <dgm:prSet/>
      <dgm:spPr/>
      <dgm:t>
        <a:bodyPr/>
        <a:lstStyle/>
        <a:p>
          <a:endParaRPr lang="ru-RU"/>
        </a:p>
      </dgm:t>
    </dgm:pt>
    <dgm:pt modelId="{499887A1-6947-4CC9-82A0-798762A902C1}" type="sibTrans" cxnId="{17B1C3A4-4471-4E45-8995-275DB0653231}">
      <dgm:prSet/>
      <dgm:spPr/>
      <dgm:t>
        <a:bodyPr/>
        <a:lstStyle/>
        <a:p>
          <a:endParaRPr lang="ru-RU"/>
        </a:p>
      </dgm:t>
    </dgm:pt>
    <dgm:pt modelId="{F1441C25-378B-4FE8-A301-1D7DBAAAF439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24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Хостел</a:t>
          </a:r>
          <a:endParaRPr lang="ru-RU" sz="2400" baseline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9C8E4AE-70E8-43A0-8669-A1A4C07C77C1}" type="parTrans" cxnId="{49BA8A25-F5E5-4AE3-BE85-3E7061C13CEB}">
      <dgm:prSet/>
      <dgm:spPr/>
      <dgm:t>
        <a:bodyPr/>
        <a:lstStyle/>
        <a:p>
          <a:endParaRPr lang="ru-RU"/>
        </a:p>
      </dgm:t>
    </dgm:pt>
    <dgm:pt modelId="{09DECD2D-7763-4E6D-B2F3-77F6B17FE511}" type="sibTrans" cxnId="{49BA8A25-F5E5-4AE3-BE85-3E7061C13CEB}">
      <dgm:prSet/>
      <dgm:spPr/>
      <dgm:t>
        <a:bodyPr/>
        <a:lstStyle/>
        <a:p>
          <a:endParaRPr lang="ru-RU"/>
        </a:p>
      </dgm:t>
    </dgm:pt>
    <dgm:pt modelId="{A6C97EDB-7D37-43F7-99FF-2CC7EE7D9E11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24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Другая организация гостиничного типа</a:t>
          </a:r>
          <a:endParaRPr lang="ru-RU" sz="2400" baseline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4DEB65F-52D7-4269-A210-454935F147AB}" type="parTrans" cxnId="{45F35DA3-9C5A-4DA2-A3F8-25DE6FDEBC2D}">
      <dgm:prSet/>
      <dgm:spPr/>
      <dgm:t>
        <a:bodyPr/>
        <a:lstStyle/>
        <a:p>
          <a:endParaRPr lang="ru-RU"/>
        </a:p>
      </dgm:t>
    </dgm:pt>
    <dgm:pt modelId="{2D04F60C-4CAA-40EB-AF66-2D688E7B4122}" type="sibTrans" cxnId="{45F35DA3-9C5A-4DA2-A3F8-25DE6FDEBC2D}">
      <dgm:prSet/>
      <dgm:spPr/>
      <dgm:t>
        <a:bodyPr/>
        <a:lstStyle/>
        <a:p>
          <a:endParaRPr lang="ru-RU"/>
        </a:p>
      </dgm:t>
    </dgm:pt>
    <dgm:pt modelId="{624544C1-B007-4CE2-8616-2CC036182E4D}" type="pres">
      <dgm:prSet presAssocID="{21B84B71-A28E-43F3-97EB-47543576E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38305-221B-4590-996B-5572B9B3E7BA}" type="pres">
      <dgm:prSet presAssocID="{DB66D412-16C7-4C66-8B5C-3E62404AD27B}" presName="composite" presStyleCnt="0"/>
      <dgm:spPr/>
    </dgm:pt>
    <dgm:pt modelId="{726F2C67-A2D4-43C7-A101-09F792E4F805}" type="pres">
      <dgm:prSet presAssocID="{DB66D412-16C7-4C66-8B5C-3E62404AD27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B2549-223F-41D3-8348-5E81EA85B9A0}" type="pres">
      <dgm:prSet presAssocID="{DB66D412-16C7-4C66-8B5C-3E62404AD27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02FC2-AF7E-4123-AECF-C9CDD086F4EF}" type="pres">
      <dgm:prSet presAssocID="{03473C58-F5AF-4710-93BA-793DE9186469}" presName="space" presStyleCnt="0"/>
      <dgm:spPr/>
    </dgm:pt>
    <dgm:pt modelId="{B56B9DFC-31F0-43FC-9F8B-91C41F84A5C3}" type="pres">
      <dgm:prSet presAssocID="{6A0CC59E-F920-464A-95FD-C794807F144A}" presName="composite" presStyleCnt="0"/>
      <dgm:spPr/>
    </dgm:pt>
    <dgm:pt modelId="{6D0073A9-CB29-49D6-8FF5-121856E6ECBA}" type="pres">
      <dgm:prSet presAssocID="{6A0CC59E-F920-464A-95FD-C794807F14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66E1-9F19-4C7F-8EB6-5EE0B19FAAC5}" type="pres">
      <dgm:prSet presAssocID="{6A0CC59E-F920-464A-95FD-C794807F144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D0EB3-3896-44CD-9EF7-789A3266FEBF}" srcId="{21B84B71-A28E-43F3-97EB-47543576E1AD}" destId="{6A0CC59E-F920-464A-95FD-C794807F144A}" srcOrd="1" destOrd="0" parTransId="{E2875DA7-E130-4639-B070-6FABECB0ABFF}" sibTransId="{E79EBB9B-374B-4FF1-9AB6-83377CAA30BF}"/>
    <dgm:cxn modelId="{7D4ED2FF-C19B-482F-A62D-5F68CDE9A329}" type="presOf" srcId="{220946D8-C192-485F-8522-8D74D943A0CD}" destId="{C5A166E1-9F19-4C7F-8EB6-5EE0B19FAAC5}" srcOrd="0" destOrd="1" presId="urn:microsoft.com/office/officeart/2005/8/layout/hList1"/>
    <dgm:cxn modelId="{49BA8A25-F5E5-4AE3-BE85-3E7061C13CEB}" srcId="{DB66D412-16C7-4C66-8B5C-3E62404AD27B}" destId="{F1441C25-378B-4FE8-A301-1D7DBAAAF439}" srcOrd="2" destOrd="0" parTransId="{49C8E4AE-70E8-43A0-8669-A1A4C07C77C1}" sibTransId="{09DECD2D-7763-4E6D-B2F3-77F6B17FE511}"/>
    <dgm:cxn modelId="{45F35DA3-9C5A-4DA2-A3F8-25DE6FDEBC2D}" srcId="{DB66D412-16C7-4C66-8B5C-3E62404AD27B}" destId="{A6C97EDB-7D37-43F7-99FF-2CC7EE7D9E11}" srcOrd="3" destOrd="0" parTransId="{F4DEB65F-52D7-4269-A210-454935F147AB}" sibTransId="{2D04F60C-4CAA-40EB-AF66-2D688E7B4122}"/>
    <dgm:cxn modelId="{9CBB5930-B650-4275-BF22-71747926B853}" srcId="{DB66D412-16C7-4C66-8B5C-3E62404AD27B}" destId="{EEF99A86-1DEA-4EC9-AA54-2E19F845B9E4}" srcOrd="0" destOrd="0" parTransId="{16C67BC8-F3DC-41F7-8F19-1B8B9334A978}" sibTransId="{378789BC-CAB8-414F-81A4-234B98DC3BB4}"/>
    <dgm:cxn modelId="{E866C05A-CC1D-45F8-ABE5-B18798A47F2D}" type="presOf" srcId="{A6C97EDB-7D37-43F7-99FF-2CC7EE7D9E11}" destId="{FDDB2549-223F-41D3-8348-5E81EA85B9A0}" srcOrd="0" destOrd="3" presId="urn:microsoft.com/office/officeart/2005/8/layout/hList1"/>
    <dgm:cxn modelId="{F09C63B8-1C65-4266-99E3-7CFDF59FC48E}" srcId="{21B84B71-A28E-43F3-97EB-47543576E1AD}" destId="{DB66D412-16C7-4C66-8B5C-3E62404AD27B}" srcOrd="0" destOrd="0" parTransId="{8949AD41-B34C-44BA-A6FD-A28A4167A6B3}" sibTransId="{03473C58-F5AF-4710-93BA-793DE9186469}"/>
    <dgm:cxn modelId="{3B11CA39-AFC3-455A-AC3B-1C8B658EFFB5}" type="presOf" srcId="{F1441C25-378B-4FE8-A301-1D7DBAAAF439}" destId="{FDDB2549-223F-41D3-8348-5E81EA85B9A0}" srcOrd="0" destOrd="2" presId="urn:microsoft.com/office/officeart/2005/8/layout/hList1"/>
    <dgm:cxn modelId="{0FEC7652-0292-4E59-9899-64CFE047B794}" srcId="{DB66D412-16C7-4C66-8B5C-3E62404AD27B}" destId="{6E31E0BD-B7C5-42ED-9038-AF86F30D8C0A}" srcOrd="1" destOrd="0" parTransId="{5B629507-2D87-47CB-9BD9-82BE9D412A97}" sibTransId="{CEC3723A-862D-43B4-9308-EEA508A33E05}"/>
    <dgm:cxn modelId="{6312B21B-EC27-429A-B54D-6480BBCE9746}" srcId="{6A0CC59E-F920-464A-95FD-C794807F144A}" destId="{02806E70-2F96-4F25-98C3-D5B074CE2FBB}" srcOrd="0" destOrd="0" parTransId="{A644CF53-9B2D-41E7-84FD-359CEA0B8320}" sibTransId="{007D4138-F271-47F3-AA11-5F5DA58F621F}"/>
    <dgm:cxn modelId="{80D3200E-AB63-4617-99E3-6AE2358301D1}" type="presOf" srcId="{EEF99A86-1DEA-4EC9-AA54-2E19F845B9E4}" destId="{FDDB2549-223F-41D3-8348-5E81EA85B9A0}" srcOrd="0" destOrd="0" presId="urn:microsoft.com/office/officeart/2005/8/layout/hList1"/>
    <dgm:cxn modelId="{7A917F21-1503-40AB-B6D5-2CD265C065D6}" type="presOf" srcId="{6A0CC59E-F920-464A-95FD-C794807F144A}" destId="{6D0073A9-CB29-49D6-8FF5-121856E6ECBA}" srcOrd="0" destOrd="0" presId="urn:microsoft.com/office/officeart/2005/8/layout/hList1"/>
    <dgm:cxn modelId="{541ED0B5-0152-4EB3-8617-A2F93FE764AB}" type="presOf" srcId="{6E31E0BD-B7C5-42ED-9038-AF86F30D8C0A}" destId="{FDDB2549-223F-41D3-8348-5E81EA85B9A0}" srcOrd="0" destOrd="1" presId="urn:microsoft.com/office/officeart/2005/8/layout/hList1"/>
    <dgm:cxn modelId="{014E3E99-718A-495E-8F18-649E8EF17C04}" type="presOf" srcId="{02806E70-2F96-4F25-98C3-D5B074CE2FBB}" destId="{C5A166E1-9F19-4C7F-8EB6-5EE0B19FAAC5}" srcOrd="0" destOrd="0" presId="urn:microsoft.com/office/officeart/2005/8/layout/hList1"/>
    <dgm:cxn modelId="{2913C44E-0DA5-4E99-986C-D0CBC5AF61B6}" type="presOf" srcId="{DB66D412-16C7-4C66-8B5C-3E62404AD27B}" destId="{726F2C67-A2D4-43C7-A101-09F792E4F805}" srcOrd="0" destOrd="0" presId="urn:microsoft.com/office/officeart/2005/8/layout/hList1"/>
    <dgm:cxn modelId="{C985330C-9340-41DD-B05A-90947E6D0D44}" type="presOf" srcId="{21B84B71-A28E-43F3-97EB-47543576E1AD}" destId="{624544C1-B007-4CE2-8616-2CC036182E4D}" srcOrd="0" destOrd="0" presId="urn:microsoft.com/office/officeart/2005/8/layout/hList1"/>
    <dgm:cxn modelId="{17B1C3A4-4471-4E45-8995-275DB0653231}" srcId="{6A0CC59E-F920-464A-95FD-C794807F144A}" destId="{220946D8-C192-485F-8522-8D74D943A0CD}" srcOrd="1" destOrd="0" parTransId="{94A3074C-D042-4C4C-9297-3DB8EE71B0B0}" sibTransId="{499887A1-6947-4CC9-82A0-798762A902C1}"/>
    <dgm:cxn modelId="{7BFF68BF-CC6F-4C66-9932-F4FF717AC85D}" type="presParOf" srcId="{624544C1-B007-4CE2-8616-2CC036182E4D}" destId="{26738305-221B-4590-996B-5572B9B3E7BA}" srcOrd="0" destOrd="0" presId="urn:microsoft.com/office/officeart/2005/8/layout/hList1"/>
    <dgm:cxn modelId="{AC7D08E9-A84B-4145-A72F-A85C1691A2A0}" type="presParOf" srcId="{26738305-221B-4590-996B-5572B9B3E7BA}" destId="{726F2C67-A2D4-43C7-A101-09F792E4F805}" srcOrd="0" destOrd="0" presId="urn:microsoft.com/office/officeart/2005/8/layout/hList1"/>
    <dgm:cxn modelId="{65D1B739-6E09-4C3D-9C3D-1E3D7F2D22F6}" type="presParOf" srcId="{26738305-221B-4590-996B-5572B9B3E7BA}" destId="{FDDB2549-223F-41D3-8348-5E81EA85B9A0}" srcOrd="1" destOrd="0" presId="urn:microsoft.com/office/officeart/2005/8/layout/hList1"/>
    <dgm:cxn modelId="{6B3CE961-2C8F-4067-BFC7-2C0030CFEB90}" type="presParOf" srcId="{624544C1-B007-4CE2-8616-2CC036182E4D}" destId="{2E802FC2-AF7E-4123-AECF-C9CDD086F4EF}" srcOrd="1" destOrd="0" presId="urn:microsoft.com/office/officeart/2005/8/layout/hList1"/>
    <dgm:cxn modelId="{5A8BFFFC-FBB0-4F4C-BA36-AF76391C541A}" type="presParOf" srcId="{624544C1-B007-4CE2-8616-2CC036182E4D}" destId="{B56B9DFC-31F0-43FC-9F8B-91C41F84A5C3}" srcOrd="2" destOrd="0" presId="urn:microsoft.com/office/officeart/2005/8/layout/hList1"/>
    <dgm:cxn modelId="{F44B757D-A379-4C09-BF8A-9DF3C7205A5E}" type="presParOf" srcId="{B56B9DFC-31F0-43FC-9F8B-91C41F84A5C3}" destId="{6D0073A9-CB29-49D6-8FF5-121856E6ECBA}" srcOrd="0" destOrd="0" presId="urn:microsoft.com/office/officeart/2005/8/layout/hList1"/>
    <dgm:cxn modelId="{BF8DE581-FFB9-4DAE-9162-9183F5890AE3}" type="presParOf" srcId="{B56B9DFC-31F0-43FC-9F8B-91C41F84A5C3}" destId="{C5A166E1-9F19-4C7F-8EB6-5EE0B19FAA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DFC25-44AE-44F9-871E-C4D2AABB40EE}" type="doc">
      <dgm:prSet loTypeId="urn:microsoft.com/office/officeart/2005/8/layout/process4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D971539-A189-444B-A674-63F4E4A1A8D6}">
      <dgm:prSet phldrT="[Текст]" custT="1"/>
      <dgm:spPr/>
      <dgm:t>
        <a:bodyPr/>
        <a:lstStyle/>
        <a:p>
          <a:r>
            <a:rPr lang="ru-RU" sz="2400" dirty="0" smtClean="0"/>
            <a:t>Наименование </a:t>
          </a:r>
        </a:p>
        <a:p>
          <a:r>
            <a:rPr lang="ru-RU" sz="2400" dirty="0" smtClean="0"/>
            <a:t>КСР</a:t>
          </a:r>
          <a:endParaRPr lang="ru-RU" sz="2400" dirty="0"/>
        </a:p>
      </dgm:t>
    </dgm:pt>
    <dgm:pt modelId="{810C90DB-14DA-4A47-A18E-37A57050B75E}" type="parTrans" cxnId="{2F54CCEA-0666-48FB-BBD3-82942949B597}">
      <dgm:prSet/>
      <dgm:spPr/>
      <dgm:t>
        <a:bodyPr/>
        <a:lstStyle/>
        <a:p>
          <a:endParaRPr lang="ru-RU"/>
        </a:p>
      </dgm:t>
    </dgm:pt>
    <dgm:pt modelId="{8311A255-24C2-45C4-AE49-E67632A97262}" type="sibTrans" cxnId="{2F54CCEA-0666-48FB-BBD3-82942949B597}">
      <dgm:prSet/>
      <dgm:spPr/>
      <dgm:t>
        <a:bodyPr/>
        <a:lstStyle/>
        <a:p>
          <a:endParaRPr lang="ru-RU"/>
        </a:p>
      </dgm:t>
    </dgm:pt>
    <dgm:pt modelId="{E958CF9C-034C-41A1-B122-4C2CCB93393B}">
      <dgm:prSet phldrT="[Текст]" custT="1"/>
      <dgm:spPr/>
      <dgm:t>
        <a:bodyPr/>
        <a:lstStyle/>
        <a:p>
          <a:r>
            <a:rPr lang="ru-RU" sz="2400" dirty="0" smtClean="0"/>
            <a:t>Наименование отчитывающейся организации / ФИО индивидуального предпринимателя</a:t>
          </a:r>
          <a:endParaRPr lang="ru-RU" sz="2400" dirty="0"/>
        </a:p>
      </dgm:t>
    </dgm:pt>
    <dgm:pt modelId="{F14EC8AF-771C-4809-AAB7-B1C56DEC0437}" type="parTrans" cxnId="{F5B1A955-B986-4DC6-AA75-37DC47E9687B}">
      <dgm:prSet/>
      <dgm:spPr/>
      <dgm:t>
        <a:bodyPr/>
        <a:lstStyle/>
        <a:p>
          <a:endParaRPr lang="ru-RU"/>
        </a:p>
      </dgm:t>
    </dgm:pt>
    <dgm:pt modelId="{F3B9B556-D2EE-4E81-8852-56FB7362C357}" type="sibTrans" cxnId="{F5B1A955-B986-4DC6-AA75-37DC47E9687B}">
      <dgm:prSet/>
      <dgm:spPr/>
      <dgm:t>
        <a:bodyPr/>
        <a:lstStyle/>
        <a:p>
          <a:endParaRPr lang="ru-RU"/>
        </a:p>
      </dgm:t>
    </dgm:pt>
    <dgm:pt modelId="{E6D29D45-C181-4599-91F4-F7B12618A380}">
      <dgm:prSet phldrT="[Текст]" custT="1"/>
      <dgm:spPr/>
      <dgm:t>
        <a:bodyPr/>
        <a:lstStyle/>
        <a:p>
          <a:pPr algn="l">
            <a:lnSpc>
              <a:spcPts val="2500"/>
            </a:lnSpc>
            <a:spcAft>
              <a:spcPts val="0"/>
            </a:spcAft>
          </a:pPr>
          <a:r>
            <a:rPr lang="ru-RU" sz="2000" dirty="0" smtClean="0"/>
            <a:t>Почтовый адрес фактического местонахождения КСР</a:t>
          </a:r>
          <a:endParaRPr lang="ru-RU" sz="2000" cap="all" baseline="0" dirty="0"/>
        </a:p>
      </dgm:t>
    </dgm:pt>
    <dgm:pt modelId="{60C72131-AFCD-4ABA-8576-312050038FAC}" type="parTrans" cxnId="{596F38F6-5621-4966-9360-280CD8A27234}">
      <dgm:prSet/>
      <dgm:spPr/>
      <dgm:t>
        <a:bodyPr/>
        <a:lstStyle/>
        <a:p>
          <a:endParaRPr lang="ru-RU"/>
        </a:p>
      </dgm:t>
    </dgm:pt>
    <dgm:pt modelId="{E9A7E665-4331-4B07-8C06-54DEE0507610}" type="sibTrans" cxnId="{596F38F6-5621-4966-9360-280CD8A27234}">
      <dgm:prSet/>
      <dgm:spPr/>
      <dgm:t>
        <a:bodyPr/>
        <a:lstStyle/>
        <a:p>
          <a:endParaRPr lang="ru-RU"/>
        </a:p>
      </dgm:t>
    </dgm:pt>
    <dgm:pt modelId="{4D9C76F2-48E9-4199-B3C0-FE8354283023}">
      <dgm:prSet phldrT="[Текст]" custT="1"/>
      <dgm:spPr/>
      <dgm:t>
        <a:bodyPr/>
        <a:lstStyle/>
        <a:p>
          <a:pPr algn="l">
            <a:lnSpc>
              <a:spcPts val="2500"/>
            </a:lnSpc>
            <a:spcAft>
              <a:spcPts val="0"/>
            </a:spcAft>
          </a:pPr>
          <a:r>
            <a:rPr lang="ru-RU" sz="2000" dirty="0" smtClean="0"/>
            <a:t>Юридический адрес организации / </a:t>
          </a:r>
        </a:p>
        <a:p>
          <a:pPr algn="l">
            <a:lnSpc>
              <a:spcPts val="2500"/>
            </a:lnSpc>
            <a:spcAft>
              <a:spcPts val="0"/>
            </a:spcAft>
          </a:pPr>
          <a:r>
            <a:rPr lang="ru-RU" sz="2000" dirty="0" smtClean="0"/>
            <a:t>адрес регистрации индивидуального предпринимателя</a:t>
          </a:r>
          <a:endParaRPr lang="ru-RU" sz="2000" cap="all" baseline="0" dirty="0"/>
        </a:p>
      </dgm:t>
    </dgm:pt>
    <dgm:pt modelId="{F7375CA5-A777-400A-90A2-41E683363745}" type="parTrans" cxnId="{11BD94AB-8147-48E3-B0CF-5E72F4604098}">
      <dgm:prSet/>
      <dgm:spPr/>
      <dgm:t>
        <a:bodyPr/>
        <a:lstStyle/>
        <a:p>
          <a:endParaRPr lang="ru-RU"/>
        </a:p>
      </dgm:t>
    </dgm:pt>
    <dgm:pt modelId="{0F93D344-E4D5-4E63-94B2-6666BBC5264C}" type="sibTrans" cxnId="{11BD94AB-8147-48E3-B0CF-5E72F4604098}">
      <dgm:prSet/>
      <dgm:spPr/>
      <dgm:t>
        <a:bodyPr/>
        <a:lstStyle/>
        <a:p>
          <a:endParaRPr lang="ru-RU"/>
        </a:p>
      </dgm:t>
    </dgm:pt>
    <dgm:pt modelId="{AC30A9B7-7E88-430C-93AA-2D0731022BBB}" type="pres">
      <dgm:prSet presAssocID="{808DFC25-44AE-44F9-871E-C4D2AABB4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62E73-FB87-41FF-B9F1-18D17335014D}" type="pres">
      <dgm:prSet presAssocID="{4D9C76F2-48E9-4199-B3C0-FE8354283023}" presName="boxAndChildren" presStyleCnt="0"/>
      <dgm:spPr/>
      <dgm:t>
        <a:bodyPr/>
        <a:lstStyle/>
        <a:p>
          <a:endParaRPr lang="ru-RU"/>
        </a:p>
      </dgm:t>
    </dgm:pt>
    <dgm:pt modelId="{8253FFAD-E621-484D-A398-38DFA61DAE9D}" type="pres">
      <dgm:prSet presAssocID="{4D9C76F2-48E9-4199-B3C0-FE8354283023}" presName="parentTextBox" presStyleLbl="node1" presStyleIdx="0" presStyleCnt="4" custScaleX="60790" custScaleY="2000000" custLinFactY="-2300000" custLinFactNeighborX="19605" custLinFactNeighborY="-2377972"/>
      <dgm:spPr/>
      <dgm:t>
        <a:bodyPr/>
        <a:lstStyle/>
        <a:p>
          <a:endParaRPr lang="ru-RU"/>
        </a:p>
      </dgm:t>
    </dgm:pt>
    <dgm:pt modelId="{4E75AE31-578C-4BA4-AB09-C050CDBD5963}" type="pres">
      <dgm:prSet presAssocID="{E9A7E665-4331-4B07-8C06-54DEE0507610}" presName="sp" presStyleCnt="0"/>
      <dgm:spPr/>
      <dgm:t>
        <a:bodyPr/>
        <a:lstStyle/>
        <a:p>
          <a:endParaRPr lang="ru-RU"/>
        </a:p>
      </dgm:t>
    </dgm:pt>
    <dgm:pt modelId="{580BF688-DF04-44E9-A5B6-C1E91804D3C8}" type="pres">
      <dgm:prSet presAssocID="{E6D29D45-C181-4599-91F4-F7B12618A380}" presName="arrowAndChildren" presStyleCnt="0"/>
      <dgm:spPr/>
      <dgm:t>
        <a:bodyPr/>
        <a:lstStyle/>
        <a:p>
          <a:endParaRPr lang="ru-RU"/>
        </a:p>
      </dgm:t>
    </dgm:pt>
    <dgm:pt modelId="{532DEE11-8BB1-4880-BC28-2F0B8F26BAB4}" type="pres">
      <dgm:prSet presAssocID="{E6D29D45-C181-4599-91F4-F7B12618A380}" presName="parentTextArrow" presStyleLbl="node1" presStyleIdx="1" presStyleCnt="4" custScaleX="33442" custScaleY="1345861" custLinFactY="-800000" custLinFactNeighborX="-33279" custLinFactNeighborY="-89744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CE9EF46-E722-473C-BF63-AAD017930891}" type="pres">
      <dgm:prSet presAssocID="{F3B9B556-D2EE-4E81-8852-56FB7362C357}" presName="sp" presStyleCnt="0"/>
      <dgm:spPr/>
      <dgm:t>
        <a:bodyPr/>
        <a:lstStyle/>
        <a:p>
          <a:endParaRPr lang="ru-RU"/>
        </a:p>
      </dgm:t>
    </dgm:pt>
    <dgm:pt modelId="{513DA69C-270B-4CDC-BF96-D66829672F10}" type="pres">
      <dgm:prSet presAssocID="{E958CF9C-034C-41A1-B122-4C2CCB93393B}" presName="arrowAndChildren" presStyleCnt="0"/>
      <dgm:spPr/>
      <dgm:t>
        <a:bodyPr/>
        <a:lstStyle/>
        <a:p>
          <a:endParaRPr lang="ru-RU"/>
        </a:p>
      </dgm:t>
    </dgm:pt>
    <dgm:pt modelId="{6BA0A2BF-6B3F-499E-B5CE-9515CF01DE63}" type="pres">
      <dgm:prSet presAssocID="{E958CF9C-034C-41A1-B122-4C2CCB93393B}" presName="parentTextArrow" presStyleLbl="node1" presStyleIdx="2" presStyleCnt="4" custScaleX="61570" custScaleY="2000000" custLinFactY="-970259" custLinFactNeighborX="19215" custLinFactNeighborY="-1000000"/>
      <dgm:spPr/>
      <dgm:t>
        <a:bodyPr/>
        <a:lstStyle/>
        <a:p>
          <a:endParaRPr lang="ru-RU"/>
        </a:p>
      </dgm:t>
    </dgm:pt>
    <dgm:pt modelId="{A8C13282-BB87-4FC8-8C03-9E9B1F98A727}" type="pres">
      <dgm:prSet presAssocID="{8311A255-24C2-45C4-AE49-E67632A97262}" presName="sp" presStyleCnt="0"/>
      <dgm:spPr/>
      <dgm:t>
        <a:bodyPr/>
        <a:lstStyle/>
        <a:p>
          <a:endParaRPr lang="ru-RU"/>
        </a:p>
      </dgm:t>
    </dgm:pt>
    <dgm:pt modelId="{3B977325-8C51-4415-A012-826B642E63D8}" type="pres">
      <dgm:prSet presAssocID="{DD971539-A189-444B-A674-63F4E4A1A8D6}" presName="arrowAndChildren" presStyleCnt="0"/>
      <dgm:spPr/>
      <dgm:t>
        <a:bodyPr/>
        <a:lstStyle/>
        <a:p>
          <a:endParaRPr lang="ru-RU"/>
        </a:p>
      </dgm:t>
    </dgm:pt>
    <dgm:pt modelId="{DA66A57E-9A27-4F33-BD55-80790D44F8AE}" type="pres">
      <dgm:prSet presAssocID="{DD971539-A189-444B-A674-63F4E4A1A8D6}" presName="parentTextArrow" presStyleLbl="node1" presStyleIdx="3" presStyleCnt="4" custScaleX="33442" custScaleY="1969151" custLinFactNeighborX="-33279" custLinFactNeighborY="-2083"/>
      <dgm:spPr/>
      <dgm:t>
        <a:bodyPr/>
        <a:lstStyle/>
        <a:p>
          <a:endParaRPr lang="ru-RU"/>
        </a:p>
      </dgm:t>
    </dgm:pt>
  </dgm:ptLst>
  <dgm:cxnLst>
    <dgm:cxn modelId="{F5B1A955-B986-4DC6-AA75-37DC47E9687B}" srcId="{808DFC25-44AE-44F9-871E-C4D2AABB40EE}" destId="{E958CF9C-034C-41A1-B122-4C2CCB93393B}" srcOrd="1" destOrd="0" parTransId="{F14EC8AF-771C-4809-AAB7-B1C56DEC0437}" sibTransId="{F3B9B556-D2EE-4E81-8852-56FB7362C357}"/>
    <dgm:cxn modelId="{2F54CCEA-0666-48FB-BBD3-82942949B597}" srcId="{808DFC25-44AE-44F9-871E-C4D2AABB40EE}" destId="{DD971539-A189-444B-A674-63F4E4A1A8D6}" srcOrd="0" destOrd="0" parTransId="{810C90DB-14DA-4A47-A18E-37A57050B75E}" sibTransId="{8311A255-24C2-45C4-AE49-E67632A97262}"/>
    <dgm:cxn modelId="{96257129-8DA6-495F-8793-6B63241BD643}" type="presOf" srcId="{E958CF9C-034C-41A1-B122-4C2CCB93393B}" destId="{6BA0A2BF-6B3F-499E-B5CE-9515CF01DE63}" srcOrd="0" destOrd="0" presId="urn:microsoft.com/office/officeart/2005/8/layout/process4"/>
    <dgm:cxn modelId="{0515D995-54A3-4415-A8D8-CB23E0A21861}" type="presOf" srcId="{DD971539-A189-444B-A674-63F4E4A1A8D6}" destId="{DA66A57E-9A27-4F33-BD55-80790D44F8AE}" srcOrd="0" destOrd="0" presId="urn:microsoft.com/office/officeart/2005/8/layout/process4"/>
    <dgm:cxn modelId="{11BD94AB-8147-48E3-B0CF-5E72F4604098}" srcId="{808DFC25-44AE-44F9-871E-C4D2AABB40EE}" destId="{4D9C76F2-48E9-4199-B3C0-FE8354283023}" srcOrd="3" destOrd="0" parTransId="{F7375CA5-A777-400A-90A2-41E683363745}" sibTransId="{0F93D344-E4D5-4E63-94B2-6666BBC5264C}"/>
    <dgm:cxn modelId="{5B91478F-E6D2-4AEE-9C34-F08D031586CA}" type="presOf" srcId="{808DFC25-44AE-44F9-871E-C4D2AABB40EE}" destId="{AC30A9B7-7E88-430C-93AA-2D0731022BBB}" srcOrd="0" destOrd="0" presId="urn:microsoft.com/office/officeart/2005/8/layout/process4"/>
    <dgm:cxn modelId="{0BCD6CC9-0CC1-4402-A457-942B54554154}" type="presOf" srcId="{4D9C76F2-48E9-4199-B3C0-FE8354283023}" destId="{8253FFAD-E621-484D-A398-38DFA61DAE9D}" srcOrd="0" destOrd="0" presId="urn:microsoft.com/office/officeart/2005/8/layout/process4"/>
    <dgm:cxn modelId="{596F38F6-5621-4966-9360-280CD8A27234}" srcId="{808DFC25-44AE-44F9-871E-C4D2AABB40EE}" destId="{E6D29D45-C181-4599-91F4-F7B12618A380}" srcOrd="2" destOrd="0" parTransId="{60C72131-AFCD-4ABA-8576-312050038FAC}" sibTransId="{E9A7E665-4331-4B07-8C06-54DEE0507610}"/>
    <dgm:cxn modelId="{8889207F-20F3-46D8-A61F-967B052518D3}" type="presOf" srcId="{E6D29D45-C181-4599-91F4-F7B12618A380}" destId="{532DEE11-8BB1-4880-BC28-2F0B8F26BAB4}" srcOrd="0" destOrd="0" presId="urn:microsoft.com/office/officeart/2005/8/layout/process4"/>
    <dgm:cxn modelId="{F8E44204-2BC4-4CE1-87AF-0DA0A5D051C7}" type="presParOf" srcId="{AC30A9B7-7E88-430C-93AA-2D0731022BBB}" destId="{D1262E73-FB87-41FF-B9F1-18D17335014D}" srcOrd="0" destOrd="0" presId="urn:microsoft.com/office/officeart/2005/8/layout/process4"/>
    <dgm:cxn modelId="{C9968CFA-34E3-45FF-AF0A-0DA1FFD3B3BD}" type="presParOf" srcId="{D1262E73-FB87-41FF-B9F1-18D17335014D}" destId="{8253FFAD-E621-484D-A398-38DFA61DAE9D}" srcOrd="0" destOrd="0" presId="urn:microsoft.com/office/officeart/2005/8/layout/process4"/>
    <dgm:cxn modelId="{F9CEA3E7-2F5C-4C23-9A93-2561464476EE}" type="presParOf" srcId="{AC30A9B7-7E88-430C-93AA-2D0731022BBB}" destId="{4E75AE31-578C-4BA4-AB09-C050CDBD5963}" srcOrd="1" destOrd="0" presId="urn:microsoft.com/office/officeart/2005/8/layout/process4"/>
    <dgm:cxn modelId="{70F760C6-E050-46A4-969D-A07781C6548F}" type="presParOf" srcId="{AC30A9B7-7E88-430C-93AA-2D0731022BBB}" destId="{580BF688-DF04-44E9-A5B6-C1E91804D3C8}" srcOrd="2" destOrd="0" presId="urn:microsoft.com/office/officeart/2005/8/layout/process4"/>
    <dgm:cxn modelId="{E61A1AE1-A4A2-450A-9DF5-16ECF4179903}" type="presParOf" srcId="{580BF688-DF04-44E9-A5B6-C1E91804D3C8}" destId="{532DEE11-8BB1-4880-BC28-2F0B8F26BAB4}" srcOrd="0" destOrd="0" presId="urn:microsoft.com/office/officeart/2005/8/layout/process4"/>
    <dgm:cxn modelId="{C4248E4E-DDEF-4EDF-A1C2-5C5ED654CC84}" type="presParOf" srcId="{AC30A9B7-7E88-430C-93AA-2D0731022BBB}" destId="{6CE9EF46-E722-473C-BF63-AAD017930891}" srcOrd="3" destOrd="0" presId="urn:microsoft.com/office/officeart/2005/8/layout/process4"/>
    <dgm:cxn modelId="{35EFC417-3D24-4D07-9859-484B02E87637}" type="presParOf" srcId="{AC30A9B7-7E88-430C-93AA-2D0731022BBB}" destId="{513DA69C-270B-4CDC-BF96-D66829672F10}" srcOrd="4" destOrd="0" presId="urn:microsoft.com/office/officeart/2005/8/layout/process4"/>
    <dgm:cxn modelId="{F73CA3B4-CE6C-47C1-A5A5-BC098F182459}" type="presParOf" srcId="{513DA69C-270B-4CDC-BF96-D66829672F10}" destId="{6BA0A2BF-6B3F-499E-B5CE-9515CF01DE63}" srcOrd="0" destOrd="0" presId="urn:microsoft.com/office/officeart/2005/8/layout/process4"/>
    <dgm:cxn modelId="{D4E8BCDA-35A9-425E-BC31-1E16034E7730}" type="presParOf" srcId="{AC30A9B7-7E88-430C-93AA-2D0731022BBB}" destId="{A8C13282-BB87-4FC8-8C03-9E9B1F98A727}" srcOrd="5" destOrd="0" presId="urn:microsoft.com/office/officeart/2005/8/layout/process4"/>
    <dgm:cxn modelId="{729B4FB2-F591-402F-972E-56081143DD40}" type="presParOf" srcId="{AC30A9B7-7E88-430C-93AA-2D0731022BBB}" destId="{3B977325-8C51-4415-A012-826B642E63D8}" srcOrd="6" destOrd="0" presId="urn:microsoft.com/office/officeart/2005/8/layout/process4"/>
    <dgm:cxn modelId="{B3C28645-1606-40F0-9295-FD0F5FB55DE0}" type="presParOf" srcId="{3B977325-8C51-4415-A012-826B642E63D8}" destId="{DA66A57E-9A27-4F33-BD55-80790D44F8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007A5-203E-4277-92EE-CA236AF340ED}">
      <dsp:nvSpPr>
        <dsp:cNvPr id="0" name=""/>
        <dsp:cNvSpPr/>
      </dsp:nvSpPr>
      <dsp:spPr>
        <a:xfrm>
          <a:off x="0" y="1673640"/>
          <a:ext cx="8128000" cy="2201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cap="all" baseline="0" dirty="0" smtClean="0"/>
            <a:t>Предоставляющие услуги гостиниц</a:t>
          </a: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cap="all" baseline="0" dirty="0" smtClean="0"/>
            <a:t>и аналогичных им коллективных средств размещения и специализированных коллективных средств размещения</a:t>
          </a:r>
          <a:endParaRPr lang="ru-RU" sz="2400" b="1" kern="1200" cap="all" baseline="0" dirty="0"/>
        </a:p>
      </dsp:txBody>
      <dsp:txXfrm>
        <a:off x="0" y="1673640"/>
        <a:ext cx="8128000" cy="2201315"/>
      </dsp:txXfrm>
    </dsp:sp>
    <dsp:sp modelId="{6BA0A2BF-6B3F-499E-B5CE-9515CF01DE63}">
      <dsp:nvSpPr>
        <dsp:cNvPr id="0" name=""/>
        <dsp:cNvSpPr/>
      </dsp:nvSpPr>
      <dsp:spPr>
        <a:xfrm rot="10800000">
          <a:off x="4456704" y="0"/>
          <a:ext cx="3250631" cy="1627837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Индивидуальные предприниматели</a:t>
          </a:r>
          <a:endParaRPr lang="ru-RU" sz="2500" b="1" kern="1200" dirty="0"/>
        </a:p>
      </dsp:txBody>
      <dsp:txXfrm rot="10800000">
        <a:off x="4456704" y="0"/>
        <a:ext cx="3250631" cy="1057720"/>
      </dsp:txXfrm>
    </dsp:sp>
    <dsp:sp modelId="{DA66A57E-9A27-4F33-BD55-80790D44F8AE}">
      <dsp:nvSpPr>
        <dsp:cNvPr id="0" name=""/>
        <dsp:cNvSpPr/>
      </dsp:nvSpPr>
      <dsp:spPr>
        <a:xfrm rot="10800000">
          <a:off x="348203" y="0"/>
          <a:ext cx="3317199" cy="163859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Юридические лица</a:t>
          </a:r>
          <a:endParaRPr lang="ru-RU" sz="2500" b="1" kern="1200" dirty="0"/>
        </a:p>
      </dsp:txBody>
      <dsp:txXfrm rot="10800000">
        <a:off x="348203" y="0"/>
        <a:ext cx="3317199" cy="1064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F2C67-A2D4-43C7-A101-09F792E4F805}">
      <dsp:nvSpPr>
        <dsp:cNvPr id="0" name=""/>
        <dsp:cNvSpPr/>
      </dsp:nvSpPr>
      <dsp:spPr>
        <a:xfrm>
          <a:off x="41" y="87318"/>
          <a:ext cx="3943433" cy="12022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Гостиницы и аналогичные средства размещения</a:t>
          </a:r>
          <a:endParaRPr lang="ru-RU" sz="2500" b="1" kern="1200" dirty="0"/>
        </a:p>
      </dsp:txBody>
      <dsp:txXfrm>
        <a:off x="41" y="87318"/>
        <a:ext cx="3943433" cy="1202272"/>
      </dsp:txXfrm>
    </dsp:sp>
    <dsp:sp modelId="{FDDB2549-223F-41D3-8348-5E81EA85B9A0}">
      <dsp:nvSpPr>
        <dsp:cNvPr id="0" name=""/>
        <dsp:cNvSpPr/>
      </dsp:nvSpPr>
      <dsp:spPr>
        <a:xfrm>
          <a:off x="41" y="1289591"/>
          <a:ext cx="3943433" cy="322751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4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Гостиница (отель)</a:t>
          </a:r>
          <a:endParaRPr lang="ru-RU" sz="2400" kern="1200" baseline="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4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Мотель</a:t>
          </a:r>
          <a:endParaRPr lang="ru-RU" sz="2400" kern="1200" baseline="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4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Хостел</a:t>
          </a:r>
          <a:endParaRPr lang="ru-RU" sz="2400" kern="1200" baseline="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4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Другая организация гостиничного типа</a:t>
          </a:r>
          <a:endParaRPr lang="ru-RU" sz="2400" kern="1200" baseline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1" y="1289591"/>
        <a:ext cx="3943433" cy="3227519"/>
      </dsp:txXfrm>
    </dsp:sp>
    <dsp:sp modelId="{6D0073A9-CB29-49D6-8FF5-121856E6ECBA}">
      <dsp:nvSpPr>
        <dsp:cNvPr id="0" name=""/>
        <dsp:cNvSpPr/>
      </dsp:nvSpPr>
      <dsp:spPr>
        <a:xfrm>
          <a:off x="4495555" y="87318"/>
          <a:ext cx="3943433" cy="12022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Специализированные средства размещения</a:t>
          </a:r>
          <a:endParaRPr lang="ru-RU" sz="2500" b="1" kern="1200" dirty="0"/>
        </a:p>
      </dsp:txBody>
      <dsp:txXfrm>
        <a:off x="4495555" y="87318"/>
        <a:ext cx="3943433" cy="1202272"/>
      </dsp:txXfrm>
    </dsp:sp>
    <dsp:sp modelId="{C5A166E1-9F19-4C7F-8EB6-5EE0B19FAAC5}">
      <dsp:nvSpPr>
        <dsp:cNvPr id="0" name=""/>
        <dsp:cNvSpPr/>
      </dsp:nvSpPr>
      <dsp:spPr>
        <a:xfrm>
          <a:off x="4495555" y="1289591"/>
          <a:ext cx="3943433" cy="322751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Санаторно-курортные организации</a:t>
          </a:r>
          <a:endParaRPr lang="ru-RU" sz="2400" kern="1200" baseline="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Организации отдыха </a:t>
          </a:r>
          <a:r>
            <a:rPr lang="ru-RU" sz="18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Дом отдыха   </a:t>
          </a:r>
          <a:br>
            <a:rPr lang="ru-RU" sz="18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8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Пансионат            </a:t>
          </a:r>
          <a:br>
            <a:rPr lang="ru-RU" sz="18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8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Кемпинг                   </a:t>
          </a:r>
          <a:br>
            <a:rPr lang="ru-RU" sz="18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8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База отдыха          </a:t>
          </a:r>
          <a:br>
            <a:rPr lang="ru-RU" sz="18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800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Туристская база                                                              Другая организация отдыха  (включая загородные оздоровительные лагеря)</a:t>
          </a:r>
          <a:endParaRPr lang="ru-RU" sz="1800" kern="1200" baseline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95555" y="1289591"/>
        <a:ext cx="3943433" cy="3227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3FFAD-E621-484D-A398-38DFA61DAE9D}">
      <dsp:nvSpPr>
        <dsp:cNvPr id="0" name=""/>
        <dsp:cNvSpPr/>
      </dsp:nvSpPr>
      <dsp:spPr>
        <a:xfrm>
          <a:off x="3528858" y="1861114"/>
          <a:ext cx="5471036" cy="10649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Юридический адрес организации / </a:t>
          </a:r>
        </a:p>
        <a:p>
          <a:pPr lvl="0" algn="l" defTabSz="8890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адрес регистрации индивидуального предпринимателя</a:t>
          </a:r>
          <a:endParaRPr lang="ru-RU" sz="2000" kern="1200" cap="all" baseline="0" dirty="0"/>
        </a:p>
      </dsp:txBody>
      <dsp:txXfrm>
        <a:off x="3528858" y="1861114"/>
        <a:ext cx="5471036" cy="1064947"/>
      </dsp:txXfrm>
    </dsp:sp>
    <dsp:sp modelId="{532DEE11-8BB1-4880-BC28-2F0B8F26BAB4}">
      <dsp:nvSpPr>
        <dsp:cNvPr id="0" name=""/>
        <dsp:cNvSpPr/>
      </dsp:nvSpPr>
      <dsp:spPr>
        <a:xfrm rot="10800000">
          <a:off x="0" y="1860511"/>
          <a:ext cx="3009744" cy="1102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Почтовый адрес фактического местонахождения КСР</a:t>
          </a:r>
          <a:endParaRPr lang="ru-RU" sz="2000" kern="1200" cap="all" baseline="0" dirty="0"/>
        </a:p>
      </dsp:txBody>
      <dsp:txXfrm rot="10800000">
        <a:off x="0" y="1860511"/>
        <a:ext cx="3009744" cy="1102186"/>
      </dsp:txXfrm>
    </dsp:sp>
    <dsp:sp modelId="{6BA0A2BF-6B3F-499E-B5CE-9515CF01DE63}">
      <dsp:nvSpPr>
        <dsp:cNvPr id="0" name=""/>
        <dsp:cNvSpPr/>
      </dsp:nvSpPr>
      <dsp:spPr>
        <a:xfrm rot="10800000">
          <a:off x="3458659" y="0"/>
          <a:ext cx="5541235" cy="163788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Наименование отчитывающейся организации / ФИО индивидуального предпринимателя</a:t>
          </a:r>
          <a:endParaRPr lang="ru-RU" sz="2400" kern="1200" dirty="0"/>
        </a:p>
      </dsp:txBody>
      <dsp:txXfrm rot="10800000">
        <a:off x="3458659" y="0"/>
        <a:ext cx="5541235" cy="1064251"/>
      </dsp:txXfrm>
    </dsp:sp>
    <dsp:sp modelId="{DA66A57E-9A27-4F33-BD55-80790D44F8AE}">
      <dsp:nvSpPr>
        <dsp:cNvPr id="0" name=""/>
        <dsp:cNvSpPr/>
      </dsp:nvSpPr>
      <dsp:spPr>
        <a:xfrm rot="10800000">
          <a:off x="0" y="0"/>
          <a:ext cx="3009744" cy="161262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Наименование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КСР</a:t>
          </a:r>
          <a:endParaRPr lang="ru-RU" sz="2400" kern="1200" dirty="0"/>
        </a:p>
      </dsp:txBody>
      <dsp:txXfrm rot="10800000">
        <a:off x="0" y="0"/>
        <a:ext cx="3009744" cy="1047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730" y="3440354"/>
            <a:ext cx="8217724" cy="17543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4000" dirty="0" smtClean="0"/>
              <a:t>Форма № 1-КСР «Сведения </a:t>
            </a:r>
          </a:p>
          <a:p>
            <a:pPr>
              <a:spcBef>
                <a:spcPts val="0"/>
              </a:spcBef>
            </a:pPr>
            <a:r>
              <a:rPr lang="ru-RU" sz="4000" dirty="0" smtClean="0"/>
              <a:t>о деятельности коллективного средства размещения»   </a:t>
            </a:r>
            <a:endParaRPr lang="ru-RU" sz="4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225" y="629322"/>
            <a:ext cx="6884349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МОМЕНТЫ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02525" y="1566219"/>
            <a:ext cx="10687792" cy="49118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     Если у организации / индивидуального предпринимателя два и более КСР, то следует заполнить отдельный отчет по каждому из них, независимо от того, к какому типу КСР они относятся. 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     Временно не работавшие на конец года КСР заполняют адресную часть, а также показатели, характеризующие их деятельность до момента приостановления деятельности.</a:t>
            </a:r>
            <a:endParaRPr lang="ru-RU" sz="18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     Не работавшие в течение всего года КСР заполняют 1 и 2 разделы формы.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     В </a:t>
            </a:r>
            <a:r>
              <a:rPr lang="ru-RU" sz="1800" dirty="0">
                <a:solidFill>
                  <a:srgbClr val="002060"/>
                </a:solidFill>
              </a:rPr>
              <a:t>случае отсутствия у респондента КСР необходимо направить в </a:t>
            </a:r>
            <a:r>
              <a:rPr lang="ru-RU" sz="1800" dirty="0" err="1">
                <a:solidFill>
                  <a:srgbClr val="002060"/>
                </a:solidFill>
              </a:rPr>
              <a:t>Кировстат</a:t>
            </a:r>
            <a:r>
              <a:rPr lang="ru-RU" sz="1800" dirty="0">
                <a:solidFill>
                  <a:srgbClr val="002060"/>
                </a:solidFill>
              </a:rPr>
              <a:t> соответствующее информационное письмо.</a:t>
            </a:r>
          </a:p>
          <a:p>
            <a:pPr algn="just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     Если в одном здании деятельностью по предоставлению услуг по размещению занимаются два и более хозяйствующих субъекта, то каждый из них заполняет отдельный отчет. </a:t>
            </a:r>
            <a:endParaRPr lang="ru-RU" sz="18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     По КСР, полностью сданным в аренду, форму предоставляет арендатор, по КСР, частично сданным в аренду, - арендодатель (владелец).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70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29726" y="549760"/>
            <a:ext cx="8436144" cy="9368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АДРЕСНАЯ </a:t>
            </a:r>
            <a:r>
              <a:rPr lang="ru-RU" b="1" dirty="0" smtClean="0">
                <a:solidFill>
                  <a:srgbClr val="002060"/>
                </a:solidFill>
              </a:rPr>
              <a:t>ЧАСТЬ </a:t>
            </a:r>
            <a:r>
              <a:rPr lang="ru-RU" b="1" dirty="0">
                <a:solidFill>
                  <a:srgbClr val="002060"/>
                </a:solidFill>
              </a:rPr>
              <a:t>ФОРМЫ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98568885"/>
              </p:ext>
            </p:extLst>
          </p:nvPr>
        </p:nvGraphicFramePr>
        <p:xfrm>
          <a:off x="2000861" y="1854299"/>
          <a:ext cx="89998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68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00050" y="2239394"/>
            <a:ext cx="6038106" cy="3188043"/>
          </a:xfrm>
        </p:spPr>
        <p:txBody>
          <a:bodyPr anchor="ctr" anchorCtr="0"/>
          <a:lstStyle/>
          <a:p>
            <a:pPr algn="just">
              <a:spcBef>
                <a:spcPts val="0"/>
              </a:spcBef>
            </a:pPr>
            <a:r>
              <a:rPr lang="ru-RU" sz="1800" dirty="0"/>
              <a:t>Категорию КСР (строки </a:t>
            </a:r>
            <a:r>
              <a:rPr lang="ru-RU" sz="1800" dirty="0" smtClean="0"/>
              <a:t>121-125) </a:t>
            </a:r>
            <a:r>
              <a:rPr lang="ru-RU" sz="1800" dirty="0"/>
              <a:t>и число номеров высшей категории (строка 202) заполняют только те респонденты, которые прошли в установленном порядке сертификацию в аккредитованной организации. Остальные заполняют строку </a:t>
            </a:r>
            <a:r>
              <a:rPr lang="ru-RU" sz="1800" dirty="0" smtClean="0"/>
              <a:t>126. </a:t>
            </a:r>
            <a:endParaRPr lang="ru-RU" sz="1800" dirty="0"/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00050" y="536137"/>
            <a:ext cx="3638512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КАТЕГОРИЯ КСР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4" t="43117" r="6868" b="32556"/>
          <a:stretch/>
        </p:blipFill>
        <p:spPr>
          <a:xfrm>
            <a:off x="6903016" y="1040276"/>
            <a:ext cx="5128175" cy="2121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6903016" y="1932706"/>
            <a:ext cx="4452053" cy="909648"/>
          </a:xfrm>
          <a:prstGeom prst="rect">
            <a:avLst/>
          </a:prstGeom>
          <a:noFill/>
          <a:ln w="508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15903" r="53842" b="59509"/>
          <a:stretch/>
        </p:blipFill>
        <p:spPr bwMode="auto">
          <a:xfrm>
            <a:off x="6903016" y="3162165"/>
            <a:ext cx="4560168" cy="211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89300" y="3871654"/>
            <a:ext cx="2156582" cy="366196"/>
          </a:xfrm>
          <a:prstGeom prst="rect">
            <a:avLst/>
          </a:prstGeom>
          <a:noFill/>
          <a:ln w="444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4723" y="536137"/>
            <a:ext cx="5241681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ЧИСЛО НОЧЕВОК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9470906" cy="44199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u="sng" dirty="0" smtClean="0">
                <a:solidFill>
                  <a:srgbClr val="002060"/>
                </a:solidFill>
              </a:rPr>
              <a:t>Обратите внимание на правильность отражения числа</a:t>
            </a:r>
            <a:r>
              <a:rPr lang="en-US" sz="1800" b="1" u="sng" dirty="0" smtClean="0">
                <a:solidFill>
                  <a:srgbClr val="002060"/>
                </a:solidFill>
              </a:rPr>
              <a:t> </a:t>
            </a:r>
            <a:r>
              <a:rPr lang="ru-RU" sz="1800" b="1" u="sng" dirty="0" smtClean="0">
                <a:solidFill>
                  <a:srgbClr val="002060"/>
                </a:solidFill>
              </a:rPr>
              <a:t>ночевок в 3 и 5 разделах! </a:t>
            </a:r>
          </a:p>
          <a:p>
            <a:pPr>
              <a:spcBef>
                <a:spcPts val="0"/>
              </a:spcBef>
            </a:pPr>
            <a:endParaRPr lang="ru-RU" sz="1800" u="sng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Должно соблюдаться соответствие данных строки 301 и раздела 5.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u="sng" dirty="0" smtClean="0">
                <a:solidFill>
                  <a:srgbClr val="002060"/>
                </a:solidFill>
              </a:rPr>
              <a:t>Рассмотрим пример:</a:t>
            </a: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Заполнена строка 501 графы 2, 3, 5.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13117" r="3988" b="66977"/>
          <a:stretch/>
        </p:blipFill>
        <p:spPr>
          <a:xfrm>
            <a:off x="641566" y="3610098"/>
            <a:ext cx="11130857" cy="1888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19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0350" y="573512"/>
            <a:ext cx="3816642" cy="48303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ЧИСЛО НОЧЕВОК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39586" y="1080776"/>
            <a:ext cx="10010842" cy="50117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Возьмем нижнее / верхнее значение интервала и умножим на численность размещенных граждан России по строке 501 в заполненных графах: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графа 2 интервал «1-4 ночевки»: берем первое число интервала «1» и умножаем на 10;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графа </a:t>
            </a:r>
            <a:r>
              <a:rPr lang="ru-RU" sz="1800" dirty="0" smtClean="0">
                <a:solidFill>
                  <a:srgbClr val="002060"/>
                </a:solidFill>
              </a:rPr>
              <a:t>3 </a:t>
            </a:r>
            <a:r>
              <a:rPr lang="ru-RU" sz="1800" dirty="0">
                <a:solidFill>
                  <a:srgbClr val="002060"/>
                </a:solidFill>
              </a:rPr>
              <a:t>интервал </a:t>
            </a:r>
            <a:r>
              <a:rPr lang="ru-RU" sz="1800" dirty="0" smtClean="0">
                <a:solidFill>
                  <a:srgbClr val="002060"/>
                </a:solidFill>
              </a:rPr>
              <a:t>«5-7 ночевок»: </a:t>
            </a:r>
            <a:r>
              <a:rPr lang="ru-RU" sz="1800" dirty="0">
                <a:solidFill>
                  <a:srgbClr val="002060"/>
                </a:solidFill>
              </a:rPr>
              <a:t>берем первое число интервала </a:t>
            </a:r>
            <a:r>
              <a:rPr lang="ru-RU" sz="1800" dirty="0" smtClean="0">
                <a:solidFill>
                  <a:srgbClr val="002060"/>
                </a:solidFill>
              </a:rPr>
              <a:t>«5» </a:t>
            </a:r>
            <a:r>
              <a:rPr lang="ru-RU" sz="1800" dirty="0">
                <a:solidFill>
                  <a:srgbClr val="002060"/>
                </a:solidFill>
              </a:rPr>
              <a:t>и умножаем на </a:t>
            </a:r>
            <a:r>
              <a:rPr lang="ru-RU" sz="1800" dirty="0" smtClean="0">
                <a:solidFill>
                  <a:srgbClr val="002060"/>
                </a:solidFill>
              </a:rPr>
              <a:t>3;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графа </a:t>
            </a:r>
            <a:r>
              <a:rPr lang="ru-RU" sz="1800" dirty="0" smtClean="0">
                <a:solidFill>
                  <a:srgbClr val="002060"/>
                </a:solidFill>
              </a:rPr>
              <a:t>5 </a:t>
            </a:r>
            <a:r>
              <a:rPr lang="ru-RU" sz="1800" dirty="0">
                <a:solidFill>
                  <a:srgbClr val="002060"/>
                </a:solidFill>
              </a:rPr>
              <a:t>интервал «</a:t>
            </a:r>
            <a:r>
              <a:rPr lang="ru-RU" sz="1800" dirty="0" smtClean="0">
                <a:solidFill>
                  <a:srgbClr val="002060"/>
                </a:solidFill>
              </a:rPr>
              <a:t>15-28 ночевок»: </a:t>
            </a:r>
            <a:r>
              <a:rPr lang="ru-RU" sz="1800" dirty="0">
                <a:solidFill>
                  <a:srgbClr val="002060"/>
                </a:solidFill>
              </a:rPr>
              <a:t>берем первое число интервала «</a:t>
            </a:r>
            <a:r>
              <a:rPr lang="ru-RU" sz="1800" dirty="0" smtClean="0">
                <a:solidFill>
                  <a:srgbClr val="002060"/>
                </a:solidFill>
              </a:rPr>
              <a:t>15» </a:t>
            </a:r>
            <a:r>
              <a:rPr lang="ru-RU" sz="1800" dirty="0">
                <a:solidFill>
                  <a:srgbClr val="002060"/>
                </a:solidFill>
              </a:rPr>
              <a:t>и умножаем на </a:t>
            </a:r>
            <a:r>
              <a:rPr lang="ru-RU" sz="1800" dirty="0" smtClean="0">
                <a:solidFill>
                  <a:srgbClr val="002060"/>
                </a:solidFill>
              </a:rPr>
              <a:t>2.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Складываем: 1*10 + 5*3 + 15*2 = 55 ночевок (минимальное число ночевок).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Так же проверяем максимальное число ночевок: 4*10 + 7*3 + 28*2 = 117 ночевок.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Аналогичен расчет и по строке 502, если было размещение иностранных граждан.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Таким образом, число ночевок в строке 301 должно быть в интервале от «55» до «117».</a:t>
            </a:r>
          </a:p>
          <a:p>
            <a:pPr>
              <a:spcBef>
                <a:spcPts val="0"/>
              </a:spcBef>
            </a:pP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45514" r="12305" b="43859"/>
          <a:stretch/>
        </p:blipFill>
        <p:spPr bwMode="auto">
          <a:xfrm>
            <a:off x="1065541" y="3421862"/>
            <a:ext cx="10168664" cy="1146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2" name="Овал 41"/>
          <p:cNvSpPr/>
          <p:nvPr/>
        </p:nvSpPr>
        <p:spPr>
          <a:xfrm>
            <a:off x="1897809" y="4078202"/>
            <a:ext cx="2828570" cy="490343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13117" r="3988" b="66977"/>
          <a:stretch/>
        </p:blipFill>
        <p:spPr>
          <a:xfrm>
            <a:off x="1121743" y="4795408"/>
            <a:ext cx="8566085" cy="1453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" name="Овал 40"/>
          <p:cNvSpPr/>
          <p:nvPr/>
        </p:nvSpPr>
        <p:spPr>
          <a:xfrm>
            <a:off x="3982617" y="5681016"/>
            <a:ext cx="2952573" cy="447634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1474" y="529504"/>
            <a:ext cx="11573469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РАСПРЕДЕЛНИЕ ЧИСЛЕННОСТИ РАЗМЕЩЕННЫХ ИНОСТРАННЫХ ЛИЦ ПО СТРАНАМ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24395" y="1710047"/>
            <a:ext cx="10973495" cy="430202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334286"/>
                </a:solidFill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</a:rPr>
              <a:t>В справке 1 приводится распределение численности размещенных иностранных граждан с разбивкой по странам их гражданства в соответствии с Общероссийским классификатором стран мира (ОКСМ). ОКСМ приведен в приложении к форме.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800" dirty="0">
              <a:solidFill>
                <a:srgbClr val="334286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rgbClr val="002060"/>
                </a:solidFill>
              </a:rPr>
              <a:t>Будьте внимательны при указании страны!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u="sng" dirty="0" smtClean="0">
                <a:solidFill>
                  <a:srgbClr val="002060"/>
                </a:solidFill>
              </a:rPr>
              <a:t>Например, не путать: Корейскую Народно-Демократическую Республику (Северную Корею) (код 408) с Южной Кореей (код 410); Доминиканскую Республику (код 214) с </a:t>
            </a:r>
            <a:r>
              <a:rPr lang="ru-RU" sz="1800" u="sng" dirty="0" err="1" smtClean="0">
                <a:solidFill>
                  <a:srgbClr val="002060"/>
                </a:solidFill>
              </a:rPr>
              <a:t>Доминиканой</a:t>
            </a:r>
            <a:r>
              <a:rPr lang="ru-RU" sz="1800" u="sng" dirty="0" smtClean="0">
                <a:solidFill>
                  <a:srgbClr val="002060"/>
                </a:solidFill>
              </a:rPr>
              <a:t> (код 212).</a:t>
            </a:r>
            <a:endParaRPr lang="ru-RU" sz="1800" u="sng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73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1940" y="514134"/>
            <a:ext cx="11405672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ЗАТРАТЫ, СВЯЗАННЫЕ С ПРОИЗВОДСТВОМ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РЕАЛИЗАЦИЕЙ ПРОДУКЦИИ (РАБОТ, УСЛУГ, ТОВАРОВ)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3" y="1860605"/>
            <a:ext cx="10457319" cy="42464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u="sng" dirty="0" smtClean="0">
                <a:solidFill>
                  <a:srgbClr val="002060"/>
                </a:solidFill>
              </a:rPr>
              <a:t>Отражение затрат респондентами, применяющими упрощенную систему налогообложения:</a:t>
            </a:r>
          </a:p>
          <a:p>
            <a:pPr>
              <a:spcBef>
                <a:spcPts val="0"/>
              </a:spcBef>
            </a:pPr>
            <a:endParaRPr lang="ru-RU" sz="1800" u="sng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Если объектом налогообложения являются </a:t>
            </a:r>
            <a:r>
              <a:rPr lang="ru-RU" sz="1800" b="1" dirty="0" smtClean="0">
                <a:solidFill>
                  <a:srgbClr val="002060"/>
                </a:solidFill>
              </a:rPr>
              <a:t>доходы, уменьшенные на величину расходов</a:t>
            </a:r>
            <a:r>
              <a:rPr lang="ru-RU" sz="1800" dirty="0" smtClean="0">
                <a:solidFill>
                  <a:srgbClr val="002060"/>
                </a:solidFill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</a:rPr>
              <a:t>строка 605 заполняется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Если объектом налогообложения является </a:t>
            </a:r>
            <a:r>
              <a:rPr lang="ru-RU" sz="1800" b="1" dirty="0" smtClean="0">
                <a:solidFill>
                  <a:srgbClr val="002060"/>
                </a:solidFill>
              </a:rPr>
              <a:t>доход</a:t>
            </a:r>
            <a:r>
              <a:rPr lang="ru-RU" sz="1800" dirty="0" smtClean="0">
                <a:solidFill>
                  <a:srgbClr val="002060"/>
                </a:solidFill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</a:rPr>
              <a:t>строка 605 не заполняется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rgbClr val="334286"/>
              </a:solidFill>
            </a:endParaRPr>
          </a:p>
          <a:p>
            <a:pPr>
              <a:spcBef>
                <a:spcPts val="0"/>
              </a:spcBef>
            </a:pPr>
            <a:endParaRPr lang="ru-RU" sz="1800" u="sng" dirty="0" smtClean="0">
              <a:solidFill>
                <a:srgbClr val="334286"/>
              </a:solidFill>
            </a:endParaRPr>
          </a:p>
          <a:p>
            <a:pPr>
              <a:spcBef>
                <a:spcPts val="0"/>
              </a:spcBef>
            </a:pPr>
            <a:endParaRPr lang="ru-RU" sz="1800" dirty="0">
              <a:solidFill>
                <a:srgbClr val="334286"/>
              </a:solidFill>
            </a:endParaRP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rgbClr val="334286"/>
              </a:solidFill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5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31625" r="28497" b="45291"/>
          <a:stretch/>
        </p:blipFill>
        <p:spPr bwMode="auto">
          <a:xfrm>
            <a:off x="900437" y="3680987"/>
            <a:ext cx="9935862" cy="22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00436" y="5411125"/>
            <a:ext cx="6812327" cy="407453"/>
          </a:xfrm>
          <a:prstGeom prst="rect">
            <a:avLst/>
          </a:prstGeom>
          <a:noFill/>
          <a:ln w="444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7171" y="1876543"/>
            <a:ext cx="5854810" cy="307022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000" b="1" dirty="0" smtClean="0"/>
              <a:t>КОНФИДЕНЦИАЛЬНОСТЬ </a:t>
            </a:r>
            <a:br>
              <a:rPr lang="ru-RU" sz="3000" b="1" dirty="0" smtClean="0"/>
            </a:br>
            <a:r>
              <a:rPr lang="ru-RU" sz="3000" b="1" dirty="0" smtClean="0"/>
              <a:t>И ОТВЕТСТВЕННОСТЬ</a:t>
            </a:r>
            <a:endParaRPr lang="ru-RU" sz="3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5034F7-F881-3847-BB4B-FDA3FE4B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13" y="1154012"/>
            <a:ext cx="485566" cy="426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93344B-7DBF-BE41-8F80-1559B220B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85" y="1972725"/>
            <a:ext cx="477195" cy="376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39F953-C7E8-E94A-9B68-F492066F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5" y="2741208"/>
            <a:ext cx="468821" cy="3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8352" y="536494"/>
            <a:ext cx="11399259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КОНФИДЕНЦИАЛЬНОСТЬ И ОТВЕТСТВЕННОСТЬ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0026" y="1486082"/>
            <a:ext cx="10555110" cy="441996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334286"/>
                </a:solidFill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</a:rPr>
              <a:t>Федеральный закон от 29.11.2007 № 282-ФЗ «Об официальном статистическом учете и системе государственной статистики в Российской Федерации» статья 9 пункт</a:t>
            </a:r>
            <a:r>
              <a:rPr lang="en-US" sz="1800" dirty="0" smtClean="0">
                <a:solidFill>
                  <a:srgbClr val="002060"/>
                </a:solidFill>
              </a:rPr>
              <a:t> 1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</a:rPr>
              <a:t>Первичные статистические данные, являющиеся информацией ограниченного доступа, не подлежат разглашению или распространению и используются только в целях формирования официальной статистической информации.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800" dirty="0">
              <a:solidFill>
                <a:srgbClr val="334286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     В </a:t>
            </a:r>
            <a:r>
              <a:rPr lang="ru-RU" sz="1800" dirty="0">
                <a:solidFill>
                  <a:srgbClr val="002060"/>
                </a:solidFill>
              </a:rPr>
              <a:t>соответствии с ч. 7 ст. 8 Федерального закона от 29.11.2007 № 282-ФЗ (в редакции Федерального закона от 30.12.2020 № 500-ФЗ) первичные статистические данные по формам федерального статистического наблюдения предоставляются исключительно </a:t>
            </a:r>
            <a:r>
              <a:rPr lang="ru-RU" sz="1800" b="1" u="sng" dirty="0">
                <a:solidFill>
                  <a:srgbClr val="002060"/>
                </a:solidFill>
              </a:rPr>
              <a:t>в форме электронного документа, подписанного электронной </a:t>
            </a:r>
            <a:r>
              <a:rPr lang="ru-RU" sz="1800" b="1" u="sng" dirty="0" smtClean="0">
                <a:solidFill>
                  <a:srgbClr val="002060"/>
                </a:solidFill>
              </a:rPr>
              <a:t>подписью.</a:t>
            </a:r>
            <a:endParaRPr lang="ru-RU" sz="1800" b="1" u="sng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51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54602" y="537884"/>
            <a:ext cx="4754793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ОТВЕТСТВЕННОСТЬ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027238" y="1542862"/>
            <a:ext cx="8443792" cy="441996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rgbClr val="002060"/>
                </a:solidFill>
              </a:rPr>
              <a:t>НАПОМИНАЕМ!</a:t>
            </a:r>
          </a:p>
          <a:p>
            <a:pPr marL="2984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</a:rPr>
              <a:t>Непредоставление</a:t>
            </a:r>
          </a:p>
          <a:p>
            <a:pPr marL="2984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</a:rPr>
              <a:t>Несвоевременное предоставление</a:t>
            </a:r>
          </a:p>
          <a:p>
            <a:pPr marL="2984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</a:rPr>
              <a:t>Предоставление недостоверных статистических данных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влечет наложение административного штрафа (статья 13.19 Кодекса Российской Федерации об административных правонарушениях).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</a:rPr>
              <a:t>ОБЯЗАТЕЛЬНО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Указывайте </a:t>
            </a:r>
            <a:r>
              <a:rPr lang="ru-RU" sz="1800" dirty="0">
                <a:solidFill>
                  <a:srgbClr val="002060"/>
                </a:solidFill>
              </a:rPr>
              <a:t>номер контактного телефона и ФИО исполнителя.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lnSpc>
                <a:spcPts val="2700"/>
              </a:lnSpc>
              <a:defRPr/>
            </a:pPr>
            <a:endParaRPr lang="ru-RU" sz="1600" b="1" dirty="0">
              <a:ln w="190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42A7C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0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503" y="1377537"/>
            <a:ext cx="4963887" cy="4010637"/>
          </a:xfrm>
        </p:spPr>
        <p:txBody>
          <a:bodyPr anchor="ctr" anchorCtr="0"/>
          <a:lstStyle/>
          <a:p>
            <a:pPr>
              <a:spcBef>
                <a:spcPts val="0"/>
              </a:spcBef>
            </a:pPr>
            <a:endParaRPr lang="en-US" sz="4000" b="1" dirty="0" smtClean="0"/>
          </a:p>
          <a:p>
            <a:r>
              <a:rPr lang="ru-RU" dirty="0" smtClean="0"/>
              <a:t>   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816486" y="126425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4577E3-77E7-0642-A0BE-22BE0A730F5D}"/>
              </a:ext>
            </a:extLst>
          </p:cNvPr>
          <p:cNvSpPr txBox="1"/>
          <p:nvPr/>
        </p:nvSpPr>
        <p:spPr>
          <a:xfrm>
            <a:off x="5816486" y="297378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816484" y="532661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659301" y="1362148"/>
            <a:ext cx="504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cap="all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ФОРМА № </a:t>
            </a:r>
            <a:r>
              <a:rPr lang="ru-RU" cap="all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1-КСР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Бланк формы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Срок предоставления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Кто предоставляет форму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Типы коллективных средств размещения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Способы </a:t>
            </a: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предоставления формы</a:t>
            </a:r>
            <a:endParaRPr lang="ru-RU" sz="1400" spc="-25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0254615-4211-1E48-AC2F-83E3F0881460}"/>
              </a:ext>
            </a:extLst>
          </p:cNvPr>
          <p:cNvSpPr/>
          <p:nvPr/>
        </p:nvSpPr>
        <p:spPr>
          <a:xfrm>
            <a:off x="6659301" y="3086167"/>
            <a:ext cx="51612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cap="all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РЕКОМЕНДАЦИИ ПО заполнению формы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Основные моменты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Адресная часть формы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Категории КСР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Число ночевок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Распределение численности иностранных граждан 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 странам</a:t>
            </a:r>
          </a:p>
          <a:p>
            <a:pPr marL="26670">
              <a:lnSpc>
                <a:spcPct val="100000"/>
              </a:lnSpc>
            </a:pPr>
            <a:r>
              <a:rPr lang="ru-RU" sz="14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Затраты, связанные с производством и реализацией продукции (работ, услуг, товаров)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4C40D24-4194-E643-AEEF-5F4E10E87C3F}"/>
              </a:ext>
            </a:extLst>
          </p:cNvPr>
          <p:cNvSpPr/>
          <p:nvPr/>
        </p:nvSpPr>
        <p:spPr>
          <a:xfrm>
            <a:off x="6659301" y="5388174"/>
            <a:ext cx="504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cap="all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Конфиденциальность </a:t>
            </a:r>
          </a:p>
          <a:p>
            <a:pPr marL="26670">
              <a:lnSpc>
                <a:spcPct val="100000"/>
              </a:lnSpc>
            </a:pPr>
            <a:r>
              <a:rPr lang="ru-RU" cap="all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 ОТВЕТСТВЕННОСТЬ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9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1350" y="1906050"/>
            <a:ext cx="4895850" cy="3070225"/>
          </a:xfrm>
        </p:spPr>
        <p:txBody>
          <a:bodyPr/>
          <a:lstStyle/>
          <a:p>
            <a:pPr algn="ctr"/>
            <a:r>
              <a:rPr lang="ru-RU" sz="3000" b="1" dirty="0" smtClean="0"/>
              <a:t>ФОРМА </a:t>
            </a:r>
            <a:br>
              <a:rPr lang="ru-RU" sz="3000" b="1" dirty="0" smtClean="0"/>
            </a:br>
            <a:r>
              <a:rPr lang="ru-RU" sz="3000" b="1" dirty="0" smtClean="0"/>
              <a:t>№ 1-КСР</a:t>
            </a:r>
            <a:endParaRPr lang="ru-RU" sz="3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5034F7-F881-3847-BB4B-FDA3FE4B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13" y="1154012"/>
            <a:ext cx="485566" cy="426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93344B-7DBF-BE41-8F80-1559B220B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85" y="1972725"/>
            <a:ext cx="477195" cy="376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39F953-C7E8-E94A-9B68-F492066F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5" y="2741208"/>
            <a:ext cx="468821" cy="3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3477" y="561635"/>
            <a:ext cx="4921188" cy="59201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БЛАНК ФОРМЫ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9979" r="26527" b="5333"/>
          <a:stretch/>
        </p:blipFill>
        <p:spPr bwMode="auto">
          <a:xfrm>
            <a:off x="1543421" y="1212322"/>
            <a:ext cx="8123746" cy="5309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19125" y="1684750"/>
            <a:ext cx="5757924" cy="3188043"/>
          </a:xfrm>
        </p:spPr>
        <p:txBody>
          <a:bodyPr anchor="ctr" anchorCtr="0"/>
          <a:lstStyle/>
          <a:p>
            <a:pPr>
              <a:spcBef>
                <a:spcPts val="0"/>
              </a:spcBef>
            </a:pPr>
            <a:endParaRPr lang="ru-RU" sz="18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Срок предоставления </a:t>
            </a:r>
            <a:r>
              <a:rPr lang="ru-RU" sz="1800" dirty="0"/>
              <a:t>формы </a:t>
            </a:r>
            <a:r>
              <a:rPr lang="ru-RU" sz="1800" dirty="0" smtClean="0"/>
              <a:t>для круглогодично функционирующих КСР - с 1 января по 1 </a:t>
            </a:r>
            <a:r>
              <a:rPr lang="ru-RU" sz="1800" dirty="0"/>
              <a:t>февраля </a:t>
            </a:r>
            <a:r>
              <a:rPr lang="ru-RU" sz="1800" dirty="0" smtClean="0"/>
              <a:t>года, следующего за отчетным.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Сезонные КСР могут предоставить форму по окончании сезона </a:t>
            </a:r>
            <a:r>
              <a:rPr lang="ru-RU" sz="1800" dirty="0"/>
              <a:t>либо </a:t>
            </a:r>
            <a:r>
              <a:rPr lang="ru-RU" sz="1800" dirty="0" smtClean="0"/>
              <a:t>с 1 января по 1 </a:t>
            </a:r>
            <a:r>
              <a:rPr lang="ru-RU" sz="1800" dirty="0"/>
              <a:t>февраля года, следующего за отчетным. </a:t>
            </a:r>
            <a:endParaRPr lang="ru-RU" sz="18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75346" y="643015"/>
            <a:ext cx="6334211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СРОК ПРЕДОСТАВЛЕНИЯ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1" t="43556" r="28767" b="37555"/>
          <a:stretch/>
        </p:blipFill>
        <p:spPr bwMode="auto">
          <a:xfrm>
            <a:off x="7137070" y="2042556"/>
            <a:ext cx="5054929" cy="19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вал 22"/>
          <p:cNvSpPr/>
          <p:nvPr/>
        </p:nvSpPr>
        <p:spPr>
          <a:xfrm>
            <a:off x="6709557" y="2356280"/>
            <a:ext cx="2828570" cy="490343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7221" y="561635"/>
            <a:ext cx="7224861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ФОРМУ ПРЕДОСТАВЛЯЮТ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7313983"/>
              </p:ext>
            </p:extLst>
          </p:nvPr>
        </p:nvGraphicFramePr>
        <p:xfrm>
          <a:off x="2027238" y="17296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5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15311" y="635872"/>
            <a:ext cx="11539090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ТИПЫ КОЛЛЕКТИВНЫХ СРЕДСТВ РАЗМЕЩЕНИЯ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12"/>
          </p:nvPr>
        </p:nvSpPr>
        <p:spPr>
          <a:xfrm>
            <a:off x="2074482" y="1830022"/>
            <a:ext cx="4546706" cy="4668570"/>
          </a:xfrm>
        </p:spPr>
        <p:txBody>
          <a:bodyPr/>
          <a:lstStyle/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u="sng" dirty="0" smtClean="0"/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u="sng" dirty="0"/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u="sng" dirty="0" smtClean="0"/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u="sng" dirty="0"/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u="sng" dirty="0" smtClean="0"/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u="sng" dirty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7331578"/>
              </p:ext>
            </p:extLst>
          </p:nvPr>
        </p:nvGraphicFramePr>
        <p:xfrm>
          <a:off x="2027238" y="1594294"/>
          <a:ext cx="8439030" cy="460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11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89485" y="537884"/>
            <a:ext cx="11583106" cy="936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СПОСОБЫ ПРЕДОСТАВЛЕНИЯ ФОРМЫ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41050" y="1722906"/>
            <a:ext cx="3848431" cy="1675069"/>
            <a:chOff x="0" y="0"/>
            <a:chExt cx="4290296" cy="16750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Выноска со стрелкой вверх 4"/>
            <p:cNvSpPr/>
            <p:nvPr/>
          </p:nvSpPr>
          <p:spPr>
            <a:xfrm rot="10800000">
              <a:off x="0" y="0"/>
              <a:ext cx="4290296" cy="1675069"/>
            </a:xfrm>
            <a:prstGeom prst="upArrowCallou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Выноска со стрелкой вверх 4"/>
            <p:cNvSpPr/>
            <p:nvPr/>
          </p:nvSpPr>
          <p:spPr>
            <a:xfrm rot="21600000">
              <a:off x="0" y="0"/>
              <a:ext cx="4290296" cy="1088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500" b="1" kern="1200" cap="all" baseline="0" dirty="0" smtClean="0"/>
                <a:t>Юридические </a:t>
              </a:r>
            </a:p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500" b="1" kern="1200" cap="all" baseline="0" dirty="0" smtClean="0"/>
                <a:t>лица</a:t>
              </a:r>
              <a:endParaRPr lang="ru-RU" sz="2500" b="1" kern="1200" cap="all" baseline="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512975" y="1722906"/>
            <a:ext cx="3776013" cy="1706093"/>
            <a:chOff x="4445487" y="493897"/>
            <a:chExt cx="4254889" cy="17060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Выноска со стрелкой вверх 7"/>
            <p:cNvSpPr/>
            <p:nvPr/>
          </p:nvSpPr>
          <p:spPr>
            <a:xfrm rot="10800000">
              <a:off x="4445487" y="493897"/>
              <a:ext cx="4254889" cy="1706093"/>
            </a:xfrm>
            <a:prstGeom prst="upArrowCallou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Выноска со стрелкой вверх 4"/>
            <p:cNvSpPr/>
            <p:nvPr/>
          </p:nvSpPr>
          <p:spPr>
            <a:xfrm>
              <a:off x="4445487" y="493897"/>
              <a:ext cx="4254889" cy="11085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500" b="1" kern="1200" cap="all" baseline="0" dirty="0" smtClean="0"/>
                <a:t>Индивидуальные предприниматели</a:t>
              </a:r>
              <a:endParaRPr lang="ru-RU" sz="2500" b="1" kern="1200" cap="all" baseline="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36689" y="3562184"/>
            <a:ext cx="5905583" cy="1995778"/>
            <a:chOff x="1229922" y="2607558"/>
            <a:chExt cx="6261156" cy="144356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1229922" y="2607558"/>
              <a:ext cx="6261156" cy="1443563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229922" y="2607558"/>
              <a:ext cx="6261156" cy="14435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cap="all" baseline="0" dirty="0" smtClean="0"/>
                <a:t>только В ЭЛЕКТРОННОМ ВИДЕ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u="sng" kern="1200" dirty="0" smtClean="0"/>
                <a:t>с применением электронной подписи</a:t>
              </a:r>
              <a:r>
                <a:rPr lang="ru-RU" sz="2200" kern="1200" dirty="0" smtClean="0"/>
                <a:t> -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в системе </a:t>
              </a:r>
              <a:r>
                <a:rPr lang="en-US" sz="2200" kern="1200" dirty="0" smtClean="0"/>
                <a:t>Web</a:t>
              </a:r>
              <a:r>
                <a:rPr lang="ru-RU" sz="2200" kern="1200" dirty="0" smtClean="0"/>
                <a:t>-сбора или через специализированного оператора связи</a:t>
              </a:r>
              <a:endParaRPr lang="ru-RU" sz="2200" b="1" kern="1200" cap="all" baseline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7118" y="1906050"/>
            <a:ext cx="5078681" cy="3070225"/>
          </a:xfrm>
        </p:spPr>
        <p:txBody>
          <a:bodyPr/>
          <a:lstStyle/>
          <a:p>
            <a:pPr algn="ctr"/>
            <a:r>
              <a:rPr lang="ru-RU" sz="3000" b="1" dirty="0" smtClean="0"/>
              <a:t>РЕКОМЕНДАЦИИ ПО ЗАПОЛНЕНИЮ ФОРМЫ</a:t>
            </a:r>
            <a:endParaRPr lang="ru-RU" sz="3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5034F7-F881-3847-BB4B-FDA3FE4B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13" y="1154012"/>
            <a:ext cx="485566" cy="426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93344B-7DBF-BE41-8F80-1559B220B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85" y="1972725"/>
            <a:ext cx="477195" cy="376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39F953-C7E8-E94A-9B68-F492066F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5" y="2741208"/>
            <a:ext cx="468821" cy="3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x041d__x0430__x0438__x043c__x0435__x043d__x043e__x0432__x0430__x043d__x0438__x0435_ xmlns="ca99c525-4e5f-4d65-81d8-03112d350943" xsi:nil="true"/>
    <_x0410__x0440__x0445__x0438__x0432_ xmlns="ca99c525-4e5f-4d65-81d8-03112d350943" xsi:nil="true"/>
    <_x041f__x0440__x0438__x0437__x043d__x0430__x043a_ xmlns="ca99c525-4e5f-4d65-81d8-03112d350943" xsi:nil="true"/>
    <_x043d__x043e__x043c__x0435__x0440_ xmlns="ca99c525-4e5f-4d65-81d8-03112d350943" xsi:nil="true"/>
    <kod xmlns="ca99c525-4e5f-4d65-81d8-03112d3509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034E587737945A1B53E34A5E7EABB" ma:contentTypeVersion="5" ma:contentTypeDescription="Создание документа." ma:contentTypeScope="" ma:versionID="f12141b7821bc6c746d0b9219ff52bfa">
  <xsd:schema xmlns:xsd="http://www.w3.org/2001/XMLSchema" xmlns:p="http://schemas.microsoft.com/office/2006/metadata/properties" xmlns:ns2="ca99c525-4e5f-4d65-81d8-03112d350943" targetNamespace="http://schemas.microsoft.com/office/2006/metadata/properties" ma:root="true" ma:fieldsID="b84a1cd28546279d7b3d9ece434f3bef" ns2:_="">
    <xsd:import namespace="ca99c525-4e5f-4d65-81d8-03112d350943"/>
    <xsd:element name="properties">
      <xsd:complexType>
        <xsd:sequence>
          <xsd:element name="documentManagement">
            <xsd:complexType>
              <xsd:all>
                <xsd:element ref="ns2:kod" minOccurs="0"/>
                <xsd:element ref="ns2:_x041f__x0440__x0438__x0437__x043d__x0430__x043a_" minOccurs="0"/>
                <xsd:element ref="ns2:_x041d__x0430__x0438__x043c__x0435__x043d__x043e__x0432__x0430__x043d__x0438__x0435_" minOccurs="0"/>
                <xsd:element ref="ns2:_x0410__x0440__x0445__x0438__x0432_" minOccurs="0"/>
                <xsd:element ref="ns2:_x043d__x043e__x043c__x0435__x0440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a99c525-4e5f-4d65-81d8-03112d350943" elementFormDefault="qualified">
    <xsd:import namespace="http://schemas.microsoft.com/office/2006/documentManagement/types"/>
    <xsd:element name="kod" ma:index="8" nillable="true" ma:displayName="kod" ma:internalName="kod">
      <xsd:simpleType>
        <xsd:restriction base="dms:Number"/>
      </xsd:simpleType>
    </xsd:element>
    <xsd:element name="_x041f__x0440__x0438__x0437__x043d__x0430__x043a_" ma:index="9" nillable="true" ma:displayName="Признак" ma:internalName="_x041f__x0440__x0438__x0437__x043d__x0430__x043a_">
      <xsd:simpleType>
        <xsd:restriction base="dms:Number"/>
      </xsd:simpleType>
    </xsd:element>
    <xsd:element name="_x041d__x0430__x0438__x043c__x0435__x043d__x043e__x0432__x0430__x043d__x0438__x0435_" ma:index="10" nillable="true" ma:displayName="Наименование" ma:internalName="_x041d__x0430__x0438__x043c__x0435__x043d__x043e__x0432__x0430__x043d__x0438__x0435_">
      <xsd:simpleType>
        <xsd:restriction base="dms:Text">
          <xsd:maxLength value="255"/>
        </xsd:restriction>
      </xsd:simpleType>
    </xsd:element>
    <xsd:element name="_x0410__x0440__x0445__x0438__x0432_" ma:index="11" nillable="true" ma:displayName="Архив" ma:internalName="_x0410__x0440__x0445__x0438__x0432_">
      <xsd:simpleType>
        <xsd:restriction base="dms:Number"/>
      </xsd:simpleType>
    </xsd:element>
    <xsd:element name="_x043d__x043e__x043c__x0435__x0440_" ma:index="12" nillable="true" ma:displayName="номер" ma:internalName="_x043d__x043e__x043c__x0435__x0440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F050F4F-9A3A-4959-9A7C-7D41AF624A3D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ca99c525-4e5f-4d65-81d8-03112d350943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A0EE457-6898-444C-B5C0-2900F687B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C639AD-6995-4A9C-85AE-D13824B4F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99c525-4e5f-4d65-81d8-03112d3509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840</Words>
  <Application>Microsoft Office PowerPoint</Application>
  <PresentationFormat>Произвольный</PresentationFormat>
  <Paragraphs>130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Росстата для подготовки презентаций</dc:title>
  <dc:creator>Юлия Владинцева</dc:creator>
  <cp:lastModifiedBy>Пользователь Windows</cp:lastModifiedBy>
  <cp:revision>264</cp:revision>
  <dcterms:created xsi:type="dcterms:W3CDTF">2020-03-31T09:31:17Z</dcterms:created>
  <dcterms:modified xsi:type="dcterms:W3CDTF">2023-12-22T08:35:57Z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0x010100CE5034E587737945A1B53E34A5E7EABB</vt:lpwstr>
  </property>
</Properties>
</file>